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2" r:id="rId2"/>
  </p:sldMasterIdLst>
  <p:sldIdLst>
    <p:sldId id="287" r:id="rId3"/>
    <p:sldId id="289" r:id="rId4"/>
    <p:sldId id="282" r:id="rId5"/>
    <p:sldId id="292" r:id="rId6"/>
    <p:sldId id="286" r:id="rId7"/>
    <p:sldId id="293" r:id="rId8"/>
    <p:sldId id="285" r:id="rId9"/>
    <p:sldId id="294" r:id="rId10"/>
    <p:sldId id="284" r:id="rId11"/>
    <p:sldId id="291" r:id="rId12"/>
    <p:sldId id="28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55ACA96-461A-4BE3-92E0-C286774B8778}" v="19" dt="2024-09-23T13:16:39.2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66" d="100"/>
          <a:sy n="66" d="100"/>
        </p:scale>
        <p:origin x="48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F569-AC90-44EB-9EF4-4E5C2F5D823C}" type="datetime1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80339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D79EF-17C8-45D8-9866-DAF5723FC604}" type="datetime1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57380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C2ADC-3680-4013-A757-E4663495DB98}" type="datetime1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59093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1BA94-5DCA-4F19-960F-0FB2BD5EE85A}" type="datetime1">
              <a:rPr lang="en-US" smtClean="0"/>
              <a:t>9/24/2024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06162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ED947-38D9-44AC-8B89-E79758333B77}" type="datetime1">
              <a:rPr lang="en-US" smtClean="0"/>
              <a:t>9/24/2024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37857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1E23F-BD3C-4F23-B116-2B758120C8AC}" type="datetime1">
              <a:rPr lang="en-US" smtClean="0"/>
              <a:t>9/24/2024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83365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CFAA9-6D59-4D98-869E-ACBDB83B2CA4}" type="datetime1">
              <a:rPr lang="en-US" smtClean="0"/>
              <a:t>9/24/2024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2056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10804-27E3-430A-BB42-B831260DE39A}" type="datetime1">
              <a:rPr lang="en-US" smtClean="0"/>
              <a:t>9/24/2024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1144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60E22DE3-3D1A-4D53-B9A6-6C7463B8C992}" type="datetime1">
              <a:rPr lang="en-US" smtClean="0"/>
              <a:t>9/24/2024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57266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A7D41-E8B7-4A0B-B861-3EC4AE88917D}" type="datetime1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27165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34823-0B19-4B4E-A643-7A3B0A3D24D6}" type="datetime1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9887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D8B30-1B71-45A1-8314-D59C86F581E1}" type="datetime1">
              <a:rPr lang="en-US" smtClean="0"/>
              <a:pPr/>
              <a:t>9/24/2024</a:t>
            </a:fld>
            <a:endParaRPr lang="en-US" b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F3450C42-9A0B-4425-92C2-70FCF7C45734}" type="slidenum">
              <a:rPr lang="en-US" smtClean="0"/>
              <a:pPr/>
              <a:t>‹#›</a:t>
            </a:fld>
            <a:endParaRPr lang="en-US" b="1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1676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F47C422-E141-4484-A58E-A1A3B656C5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6A0C8A2-5797-403D-A628-7C98BC65B0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8AB1130-8367-405F-A4A7-3CBD2F2E1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Sold at Auction: Jean Michel Basquiat, Jean-Michel Basquiat (1960-1988 ...">
            <a:extLst>
              <a:ext uri="{FF2B5EF4-FFF2-40B4-BE49-F238E27FC236}">
                <a16:creationId xmlns:a16="http://schemas.microsoft.com/office/drawing/2014/main" id="{D2C2B803-5044-8909-9D9B-A384D5E3D8B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5051" r="5945"/>
          <a:stretch/>
        </p:blipFill>
        <p:spPr>
          <a:xfrm>
            <a:off x="2" y="10"/>
            <a:ext cx="4063593" cy="6857990"/>
          </a:xfrm>
          <a:prstGeom prst="rect">
            <a:avLst/>
          </a:prstGeom>
        </p:spPr>
      </p:pic>
      <p:pic>
        <p:nvPicPr>
          <p:cNvPr id="8" name="Picture 7" descr="Georg Baselitz | Gagosian">
            <a:extLst>
              <a:ext uri="{FF2B5EF4-FFF2-40B4-BE49-F238E27FC236}">
                <a16:creationId xmlns:a16="http://schemas.microsoft.com/office/drawing/2014/main" id="{17897D9C-29ED-72BD-4BB1-7863AFA3243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1453" r="14249"/>
          <a:stretch/>
        </p:blipFill>
        <p:spPr>
          <a:xfrm>
            <a:off x="4064204" y="10"/>
            <a:ext cx="4063593" cy="6857990"/>
          </a:xfrm>
          <a:prstGeom prst="rect">
            <a:avLst/>
          </a:prstGeom>
        </p:spPr>
      </p:pic>
      <p:pic>
        <p:nvPicPr>
          <p:cNvPr id="9" name="Picture 8" descr="Faith Ringgold's Decades-Long Artistic Legacy Finds Power in London">
            <a:extLst>
              <a:ext uri="{FF2B5EF4-FFF2-40B4-BE49-F238E27FC236}">
                <a16:creationId xmlns:a16="http://schemas.microsoft.com/office/drawing/2014/main" id="{E1FF1117-79B6-77AA-50E5-497139E35C1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4928" r="15156"/>
          <a:stretch/>
        </p:blipFill>
        <p:spPr>
          <a:xfrm>
            <a:off x="8128407" y="10"/>
            <a:ext cx="4063593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30FB4E9-4A39-4A2F-B431-463D1E7CE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287759" y="4411985"/>
            <a:ext cx="9616484" cy="1728068"/>
          </a:xfrm>
          <a:prstGeom prst="rect">
            <a:avLst/>
          </a:prstGeom>
          <a:solidFill>
            <a:srgbClr val="000001">
              <a:alpha val="8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46E6B7C-BD30-52B8-8FC1-F5903EA6F3BF}"/>
              </a:ext>
            </a:extLst>
          </p:cNvPr>
          <p:cNvSpPr>
            <a:spLocks noGrp="1"/>
          </p:cNvSpPr>
          <p:nvPr/>
        </p:nvSpPr>
        <p:spPr>
          <a:xfrm>
            <a:off x="1448864" y="4571369"/>
            <a:ext cx="9288885" cy="763516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100">
                <a:solidFill>
                  <a:srgbClr val="FFFFFE"/>
                </a:solidFill>
              </a:rPr>
              <a:t>Identifying story-telling through color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BFA02F7-35F6-420F-AE3E-2A575D6C6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1448865" y="5439466"/>
            <a:ext cx="9288885" cy="0"/>
          </a:xfrm>
          <a:prstGeom prst="line">
            <a:avLst/>
          </a:prstGeom>
          <a:ln w="31750">
            <a:solidFill>
              <a:srgbClr val="D5DA38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2594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84C75E2B-CACA-478C-B26B-182AF87A18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50FF2874-547C-4D14-9E18-28B19002F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6CF827D-A163-47F7-BD87-34EB4FA7D6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299D9A9-1DA8-433D-A9BC-FB48D93D42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A27F90C0-6841-4262-975F-D9C3AB50CB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2AE7EF9-769D-42F9-9430-F2DF739C9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11E2EF0-3BCB-402C-B2C1-C6FC2BA744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F68608F-34C2-43D6-84DB-5A870495E7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73E2C72-F9AF-59DB-23F3-5025FD88CCBE}"/>
              </a:ext>
            </a:extLst>
          </p:cNvPr>
          <p:cNvSpPr txBox="1"/>
          <p:nvPr/>
        </p:nvSpPr>
        <p:spPr>
          <a:xfrm>
            <a:off x="7462867" y="5499497"/>
            <a:ext cx="465388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Jean-Michel Basquiat, </a:t>
            </a:r>
            <a:r>
              <a:rPr lang="en-US" i="1" dirty="0"/>
              <a:t>Untitled (Skull)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C26297-3E51-49B8-6E35-7D38CE7D916A}"/>
              </a:ext>
            </a:extLst>
          </p:cNvPr>
          <p:cNvSpPr txBox="1"/>
          <p:nvPr/>
        </p:nvSpPr>
        <p:spPr>
          <a:xfrm>
            <a:off x="922870" y="804520"/>
            <a:ext cx="5338789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cap="all" dirty="0">
                <a:latin typeface="+mj-lt"/>
                <a:ea typeface="+mj-ea"/>
                <a:cs typeface="+mj-cs"/>
              </a:rPr>
              <a:t>Jean-Michel Basquiat</a:t>
            </a:r>
            <a:endParaRPr lang="en-US" dirty="0">
              <a:ea typeface="+mj-ea"/>
              <a:cs typeface="+mj-cs"/>
            </a:endParaRPr>
          </a:p>
        </p:txBody>
      </p:sp>
      <p:pic>
        <p:nvPicPr>
          <p:cNvPr id="3" name="Picture 2" descr="Rep. jean michel basquiat 39.5x39.5 in. Oil Painting Canvas Art Wall ...">
            <a:extLst>
              <a:ext uri="{FF2B5EF4-FFF2-40B4-BE49-F238E27FC236}">
                <a16:creationId xmlns:a16="http://schemas.microsoft.com/office/drawing/2014/main" id="{4BD71486-DB2F-87D4-E8D7-1E0E5C36EB6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891" r="797"/>
          <a:stretch/>
        </p:blipFill>
        <p:spPr>
          <a:xfrm>
            <a:off x="7459071" y="805583"/>
            <a:ext cx="4141807" cy="4660762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DE0BAAA-58B8-DAA6-A0AE-10F07D993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676" y="1604901"/>
            <a:ext cx="6143306" cy="406815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dirty="0"/>
              <a:t>What colors do you see? </a:t>
            </a:r>
            <a:endParaRPr lang="en-US"/>
          </a:p>
          <a:p>
            <a:r>
              <a:rPr lang="en-US" sz="2400" dirty="0"/>
              <a:t>Are the colors blended or un-blended?</a:t>
            </a:r>
          </a:p>
          <a:p>
            <a:r>
              <a:rPr lang="en-US" sz="2400" dirty="0"/>
              <a:t>What does this communicate?</a:t>
            </a:r>
          </a:p>
          <a:p>
            <a:r>
              <a:rPr lang="en-US" sz="2400" dirty="0"/>
              <a:t>Pick a word to describe the piece.</a:t>
            </a:r>
          </a:p>
        </p:txBody>
      </p:sp>
    </p:spTree>
    <p:extLst>
      <p:ext uri="{BB962C8B-B14F-4D97-AF65-F5344CB8AC3E}">
        <p14:creationId xmlns:p14="http://schemas.microsoft.com/office/powerpoint/2010/main" val="28036099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Jean Michel Basquiat Original Painting 40 Worldwide">
            <a:extLst>
              <a:ext uri="{FF2B5EF4-FFF2-40B4-BE49-F238E27FC236}">
                <a16:creationId xmlns:a16="http://schemas.microsoft.com/office/drawing/2014/main" id="{A40906D3-06C0-C8E0-E417-37EB6278ED2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138" b="31776"/>
          <a:stretch/>
        </p:blipFill>
        <p:spPr>
          <a:xfrm>
            <a:off x="2" y="10"/>
            <a:ext cx="7564441" cy="6871527"/>
          </a:xfrm>
          <a:prstGeom prst="rect">
            <a:avLst/>
          </a:prstGeom>
        </p:spPr>
      </p:pic>
      <p:sp>
        <p:nvSpPr>
          <p:cNvPr id="6233" name="Rectangle 6232">
            <a:extLst>
              <a:ext uri="{FF2B5EF4-FFF2-40B4-BE49-F238E27FC236}">
                <a16:creationId xmlns:a16="http://schemas.microsoft.com/office/drawing/2014/main" id="{FE80BA4E-7CA1-4784-8DF0-4050425EC0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6753"/>
            <a:ext cx="5710296" cy="5572810"/>
          </a:xfrm>
          <a:prstGeom prst="rect">
            <a:avLst/>
          </a:prstGeom>
          <a:solidFill>
            <a:srgbClr val="000001">
              <a:alpha val="8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E53E44-4863-56C7-27F7-0CEC749D5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4017" y="804520"/>
            <a:ext cx="4240939" cy="104923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E"/>
                </a:solidFill>
              </a:rPr>
              <a:t>Jean-Michel Basquiat</a:t>
            </a:r>
          </a:p>
        </p:txBody>
      </p:sp>
      <p:cxnSp>
        <p:nvCxnSpPr>
          <p:cNvPr id="6235" name="Straight Connector 6234">
            <a:extLst>
              <a:ext uri="{FF2B5EF4-FFF2-40B4-BE49-F238E27FC236}">
                <a16:creationId xmlns:a16="http://schemas.microsoft.com/office/drawing/2014/main" id="{255D78F3-871F-413A-A637-A2D7184944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06385" y="1847088"/>
            <a:ext cx="4238571" cy="0"/>
          </a:xfrm>
          <a:prstGeom prst="line">
            <a:avLst/>
          </a:prstGeom>
          <a:ln w="31750">
            <a:solidFill>
              <a:srgbClr val="D5DA38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5A2646E-A0F4-3DB4-3D25-67FFE1AD30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4017" y="2015733"/>
            <a:ext cx="4240939" cy="4021267"/>
          </a:xfrm>
        </p:spPr>
        <p:txBody>
          <a:bodyPr>
            <a:normAutofit/>
          </a:bodyPr>
          <a:lstStyle/>
          <a:p>
            <a:pPr>
              <a:buClr>
                <a:srgbClr val="D5DA38"/>
              </a:buClr>
            </a:pPr>
            <a:r>
              <a:rPr lang="en-US">
                <a:solidFill>
                  <a:srgbClr val="FFFFFE"/>
                </a:solidFill>
                <a:ea typeface="+mn-lt"/>
                <a:cs typeface="+mn-lt"/>
              </a:rPr>
              <a:t>Jean-Michel Basquiat's Neo-Expressionist art is charged with raw energy, exploring themes of identity, struggle, and empowerment. </a:t>
            </a:r>
          </a:p>
          <a:p>
            <a:pPr>
              <a:buClr>
                <a:srgbClr val="D5DA38"/>
              </a:buClr>
            </a:pPr>
            <a:r>
              <a:rPr lang="en-US">
                <a:solidFill>
                  <a:srgbClr val="FFFFFE"/>
                </a:solidFill>
                <a:ea typeface="+mn-lt"/>
                <a:cs typeface="+mn-lt"/>
              </a:rPr>
              <a:t>His use of chaotic imagery and bold colors reflects a mix of anger, defiance, and vulnerability, confronting issues like race, inequality, and personal turmoil.</a:t>
            </a:r>
            <a:endParaRPr lang="en-US">
              <a:solidFill>
                <a:srgbClr val="FFFFFE"/>
              </a:solidFill>
            </a:endParaRPr>
          </a:p>
        </p:txBody>
      </p:sp>
      <p:pic>
        <p:nvPicPr>
          <p:cNvPr id="4" name="Picture 3" descr="Rep. jean michel basquiat 39.5x39.5 in. Oil Painting Canvas Art Wall ...">
            <a:extLst>
              <a:ext uri="{FF2B5EF4-FFF2-40B4-BE49-F238E27FC236}">
                <a16:creationId xmlns:a16="http://schemas.microsoft.com/office/drawing/2014/main" id="{F1785B04-C009-C468-5144-F2BA56F5955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6510" b="17452"/>
          <a:stretch/>
        </p:blipFill>
        <p:spPr>
          <a:xfrm>
            <a:off x="7555679" y="1"/>
            <a:ext cx="4636321" cy="2611142"/>
          </a:xfrm>
          <a:prstGeom prst="rect">
            <a:avLst/>
          </a:prstGeom>
        </p:spPr>
      </p:pic>
      <p:pic>
        <p:nvPicPr>
          <p:cNvPr id="3" name="Picture 2" descr="Sold at Auction: Jean Michel Basquiat, Jean-Michel Basquiat (1960-1988 ...">
            <a:extLst>
              <a:ext uri="{FF2B5EF4-FFF2-40B4-BE49-F238E27FC236}">
                <a16:creationId xmlns:a16="http://schemas.microsoft.com/office/drawing/2014/main" id="{451F5344-C65F-2235-7FAC-5A576D90548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8918" r="-3" b="22392"/>
          <a:stretch/>
        </p:blipFill>
        <p:spPr>
          <a:xfrm>
            <a:off x="7554139" y="2611818"/>
            <a:ext cx="4636321" cy="4246181"/>
          </a:xfrm>
          <a:prstGeom prst="rect">
            <a:avLst/>
          </a:prstGeom>
        </p:spPr>
      </p:pic>
      <p:cxnSp>
        <p:nvCxnSpPr>
          <p:cNvPr id="6237" name="Straight Connector 6236">
            <a:extLst>
              <a:ext uri="{FF2B5EF4-FFF2-40B4-BE49-F238E27FC236}">
                <a16:creationId xmlns:a16="http://schemas.microsoft.com/office/drawing/2014/main" id="{E3693DA3-D7EC-4876-8C21-B39568C3B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54139" y="-680"/>
            <a:ext cx="0" cy="6858003"/>
          </a:xfrm>
          <a:prstGeom prst="line">
            <a:avLst/>
          </a:prstGeom>
          <a:ln w="101600">
            <a:solidFill>
              <a:srgbClr val="0000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39" name="Straight Connector 6238">
            <a:extLst>
              <a:ext uri="{FF2B5EF4-FFF2-40B4-BE49-F238E27FC236}">
                <a16:creationId xmlns:a16="http://schemas.microsoft.com/office/drawing/2014/main" id="{D4917554-49C8-4239-9483-9825DDB42D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554138" y="2611143"/>
            <a:ext cx="4637863" cy="0"/>
          </a:xfrm>
          <a:prstGeom prst="line">
            <a:avLst/>
          </a:prstGeom>
          <a:ln w="101600">
            <a:solidFill>
              <a:srgbClr val="0000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8153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84C75E2B-CACA-478C-B26B-182AF87A18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50FF2874-547C-4D14-9E18-28B19002F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6CF827D-A163-47F7-BD87-34EB4FA7D6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299D9A9-1DA8-433D-A9BC-FB48D93D42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A27F90C0-6841-4262-975F-D9C3AB50CB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2AE7EF9-769D-42F9-9430-F2DF739C9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11E2EF0-3BCB-402C-B2C1-C6FC2BA744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F68608F-34C2-43D6-84DB-5A870495E7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73E2C72-F9AF-59DB-23F3-5025FD88CCBE}"/>
              </a:ext>
            </a:extLst>
          </p:cNvPr>
          <p:cNvSpPr txBox="1"/>
          <p:nvPr/>
        </p:nvSpPr>
        <p:spPr>
          <a:xfrm>
            <a:off x="7462867" y="5499497"/>
            <a:ext cx="465388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Georg Baselitz, </a:t>
            </a:r>
            <a:r>
              <a:rPr lang="en-US" i="1" dirty="0"/>
              <a:t>Somebody Stole My Broken Heart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C26297-3E51-49B8-6E35-7D38CE7D916A}"/>
              </a:ext>
            </a:extLst>
          </p:cNvPr>
          <p:cNvSpPr txBox="1"/>
          <p:nvPr/>
        </p:nvSpPr>
        <p:spPr>
          <a:xfrm>
            <a:off x="922870" y="804520"/>
            <a:ext cx="423559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cap="all" dirty="0">
                <a:latin typeface="+mj-lt"/>
                <a:ea typeface="+mj-ea"/>
                <a:cs typeface="+mj-cs"/>
              </a:rPr>
              <a:t>Georg </a:t>
            </a:r>
            <a:r>
              <a:rPr lang="en-US" sz="3200" cap="all" dirty="0" err="1">
                <a:latin typeface="+mj-lt"/>
                <a:ea typeface="+mj-ea"/>
                <a:cs typeface="+mj-cs"/>
              </a:rPr>
              <a:t>baselitz</a:t>
            </a:r>
            <a:endParaRPr lang="en-US" dirty="0" err="1">
              <a:ea typeface="+mj-ea"/>
              <a:cs typeface="+mj-cs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F7FA9E8-D3D0-B7B4-D332-E48EEFD66E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676" y="1604901"/>
            <a:ext cx="6143306" cy="406815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dirty="0"/>
              <a:t>What colors do you see? </a:t>
            </a:r>
            <a:endParaRPr lang="en-US"/>
          </a:p>
          <a:p>
            <a:r>
              <a:rPr lang="en-US" sz="2400" dirty="0"/>
              <a:t>What do the colors mean?</a:t>
            </a:r>
          </a:p>
          <a:p>
            <a:r>
              <a:rPr lang="en-US" sz="2400" dirty="0"/>
              <a:t>Is the image realistic?</a:t>
            </a:r>
          </a:p>
          <a:p>
            <a:r>
              <a:rPr lang="en-US" sz="2400" dirty="0"/>
              <a:t>Why or why not?</a:t>
            </a:r>
          </a:p>
          <a:p>
            <a:r>
              <a:rPr lang="en-US" sz="2400" dirty="0"/>
              <a:t>Why is the painting upside down?</a:t>
            </a:r>
          </a:p>
        </p:txBody>
      </p:sp>
      <p:pic>
        <p:nvPicPr>
          <p:cNvPr id="17" name="Picture 16" descr="Georg Baselitz | Gagosian">
            <a:extLst>
              <a:ext uri="{FF2B5EF4-FFF2-40B4-BE49-F238E27FC236}">
                <a16:creationId xmlns:a16="http://schemas.microsoft.com/office/drawing/2014/main" id="{02592CB6-A7E2-B605-3FEE-F0D72BB0EAA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45" t="2642" r="-245" b="2425"/>
          <a:stretch/>
        </p:blipFill>
        <p:spPr>
          <a:xfrm>
            <a:off x="7540408" y="627209"/>
            <a:ext cx="3965339" cy="4757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806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Georg Baselitz Celebrates His 80th Birthday With a Berlin Gallery Show ...">
            <a:extLst>
              <a:ext uri="{FF2B5EF4-FFF2-40B4-BE49-F238E27FC236}">
                <a16:creationId xmlns:a16="http://schemas.microsoft.com/office/drawing/2014/main" id="{D46E4C04-F721-3BDA-F0CF-6DBDDF4BFAC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674" t="15453" r="416" b="9873"/>
          <a:stretch/>
        </p:blipFill>
        <p:spPr>
          <a:xfrm>
            <a:off x="4639643" y="-1274"/>
            <a:ext cx="7560020" cy="6871316"/>
          </a:xfrm>
          <a:prstGeom prst="rect">
            <a:avLst/>
          </a:prstGeom>
        </p:spPr>
      </p:pic>
      <p:pic>
        <p:nvPicPr>
          <p:cNvPr id="4" name="Content Placeholder 3" descr="Georg Baselitz, gli 80 anni di un pioniere - ArtsLife">
            <a:extLst>
              <a:ext uri="{FF2B5EF4-FFF2-40B4-BE49-F238E27FC236}">
                <a16:creationId xmlns:a16="http://schemas.microsoft.com/office/drawing/2014/main" id="{67DE4215-5550-1538-3733-87FF160F77E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9702" r="2" b="5926"/>
          <a:stretch/>
        </p:blipFill>
        <p:spPr>
          <a:xfrm>
            <a:off x="20" y="1"/>
            <a:ext cx="4636301" cy="2611142"/>
          </a:xfrm>
          <a:prstGeom prst="rect">
            <a:avLst/>
          </a:prstGeom>
        </p:spPr>
      </p:pic>
      <p:pic>
        <p:nvPicPr>
          <p:cNvPr id="9" name="Picture 8" descr="Georg Baselitz | Gagosian">
            <a:extLst>
              <a:ext uri="{FF2B5EF4-FFF2-40B4-BE49-F238E27FC236}">
                <a16:creationId xmlns:a16="http://schemas.microsoft.com/office/drawing/2014/main" id="{431E4291-85C7-CAC9-4A4C-F771498080E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4718" r="1" b="2243"/>
          <a:stretch/>
        </p:blipFill>
        <p:spPr>
          <a:xfrm>
            <a:off x="20" y="2611818"/>
            <a:ext cx="4636301" cy="4246181"/>
          </a:xfrm>
          <a:prstGeom prst="rect">
            <a:avLst/>
          </a:prstGeom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86C2807-080F-4732-935D-46D998CEF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38193" y="-680"/>
            <a:ext cx="0" cy="6858003"/>
          </a:xfrm>
          <a:prstGeom prst="line">
            <a:avLst/>
          </a:prstGeom>
          <a:ln w="101600">
            <a:solidFill>
              <a:srgbClr val="0000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C5715EC-93DA-418D-B295-447EA0AC75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2611143"/>
            <a:ext cx="4637863" cy="0"/>
          </a:xfrm>
          <a:prstGeom prst="line">
            <a:avLst/>
          </a:prstGeom>
          <a:ln w="101600">
            <a:solidFill>
              <a:srgbClr val="0000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6F4DE228-1CFA-4815-BE77-B826C40BA0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81704" y="639571"/>
            <a:ext cx="5710296" cy="5572810"/>
          </a:xfrm>
          <a:prstGeom prst="rect">
            <a:avLst/>
          </a:prstGeom>
          <a:solidFill>
            <a:srgbClr val="000001">
              <a:alpha val="8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E3BF91-EB56-76F4-D821-1DDA37FAE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3557" y="804520"/>
            <a:ext cx="4235595" cy="1049235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E"/>
                </a:solidFill>
                <a:ea typeface="+mj-lt"/>
                <a:cs typeface="+mj-lt"/>
              </a:rPr>
              <a:t>Georg Baselitz</a:t>
            </a:r>
            <a:endParaRPr lang="en-US">
              <a:solidFill>
                <a:srgbClr val="FFFFFE"/>
              </a:solidFill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7B48410-FC88-43C4-A171-39EC0018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643557" y="1847088"/>
            <a:ext cx="423559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DE1DE21-A88A-4339-0809-129B2EB052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3557" y="1951340"/>
            <a:ext cx="5319566" cy="425737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E"/>
                </a:solidFill>
                <a:ea typeface="+mn-lt"/>
                <a:cs typeface="+mn-lt"/>
              </a:rPr>
              <a:t>Georg Baselitz's Neo-Expressionist art conveys intense emotional turbulence, often reflecting raw, primal feelings. </a:t>
            </a:r>
          </a:p>
          <a:p>
            <a:r>
              <a:rPr lang="en-US" dirty="0">
                <a:solidFill>
                  <a:srgbClr val="FFFFFE"/>
                </a:solidFill>
                <a:ea typeface="+mn-lt"/>
                <a:cs typeface="+mn-lt"/>
              </a:rPr>
              <a:t>His works challenge conventional beauty by distorting figures, suggesting inner conflict and the darker aspects of human nature. </a:t>
            </a:r>
          </a:p>
          <a:p>
            <a:r>
              <a:rPr lang="en-US" dirty="0">
                <a:solidFill>
                  <a:srgbClr val="FFFFFE"/>
                </a:solidFill>
                <a:ea typeface="+mn-lt"/>
                <a:cs typeface="+mn-lt"/>
              </a:rPr>
              <a:t>Through bold, aggressive brushstrokes and fragmented compositions, Baselitz expresses a deep sense of existential angst and psychological complexity.</a:t>
            </a:r>
            <a:endParaRPr lang="en-US">
              <a:solidFill>
                <a:srgbClr val="FFFFF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476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84C75E2B-CACA-478C-B26B-182AF87A18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50FF2874-547C-4D14-9E18-28B19002F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6CF827D-A163-47F7-BD87-34EB4FA7D6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299D9A9-1DA8-433D-A9BC-FB48D93D42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A27F90C0-6841-4262-975F-D9C3AB50CB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2AE7EF9-769D-42F9-9430-F2DF739C9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5" name="Picture 4" descr="Faith Ringgold's Decades-Long Artistic Legacy Finds Power in London">
            <a:extLst>
              <a:ext uri="{FF2B5EF4-FFF2-40B4-BE49-F238E27FC236}">
                <a16:creationId xmlns:a16="http://schemas.microsoft.com/office/drawing/2014/main" id="{0B2950C5-02E2-2476-7754-4EE275CC359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34"/>
          <a:stretch/>
        </p:blipFill>
        <p:spPr>
          <a:xfrm>
            <a:off x="7459361" y="669105"/>
            <a:ext cx="3959257" cy="466076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511E2EF0-3BCB-402C-B2C1-C6FC2BA744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F68608F-34C2-43D6-84DB-5A870495E7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73E2C72-F9AF-59DB-23F3-5025FD88CCBE}"/>
              </a:ext>
            </a:extLst>
          </p:cNvPr>
          <p:cNvSpPr txBox="1"/>
          <p:nvPr/>
        </p:nvSpPr>
        <p:spPr>
          <a:xfrm>
            <a:off x="7462867" y="5499497"/>
            <a:ext cx="465388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Faith Ringgold, </a:t>
            </a:r>
            <a:r>
              <a:rPr lang="en-US" i="1" dirty="0"/>
              <a:t>Somebody Stole My Broken Heart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C26297-3E51-49B8-6E35-7D38CE7D916A}"/>
              </a:ext>
            </a:extLst>
          </p:cNvPr>
          <p:cNvSpPr txBox="1"/>
          <p:nvPr/>
        </p:nvSpPr>
        <p:spPr>
          <a:xfrm>
            <a:off x="922870" y="804520"/>
            <a:ext cx="423559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cap="all" dirty="0">
                <a:latin typeface="+mj-lt"/>
                <a:ea typeface="+mj-ea"/>
                <a:cs typeface="+mj-cs"/>
              </a:rPr>
              <a:t>Faith </a:t>
            </a:r>
            <a:r>
              <a:rPr lang="en-US" sz="3200" cap="all" dirty="0" err="1">
                <a:latin typeface="+mj-lt"/>
                <a:ea typeface="+mj-ea"/>
                <a:cs typeface="+mj-cs"/>
              </a:rPr>
              <a:t>ringgold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7390AE5-CBB5-DD1C-63FA-03783300D3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676" y="1604901"/>
            <a:ext cx="6734708" cy="406815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dirty="0"/>
              <a:t>Do the emotions in the title match the visuals?</a:t>
            </a:r>
            <a:endParaRPr lang="en-US" dirty="0"/>
          </a:p>
          <a:p>
            <a:r>
              <a:rPr lang="en-US" sz="2400" dirty="0"/>
              <a:t>What colors do you see? </a:t>
            </a:r>
            <a:endParaRPr lang="en-US" dirty="0"/>
          </a:p>
          <a:p>
            <a:r>
              <a:rPr lang="en-US" sz="2400" dirty="0"/>
              <a:t>What do the colors mean?</a:t>
            </a:r>
          </a:p>
          <a:p>
            <a:r>
              <a:rPr lang="en-US" sz="2400" dirty="0"/>
              <a:t>Do the brushstrokes make the piece feel still or moving? </a:t>
            </a:r>
          </a:p>
          <a:p>
            <a:r>
              <a:rPr lang="en-US" sz="2400" dirty="0"/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3986968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aith Ringgold's Decades-Long Artistic Legacy Finds Power in London">
            <a:extLst>
              <a:ext uri="{FF2B5EF4-FFF2-40B4-BE49-F238E27FC236}">
                <a16:creationId xmlns:a16="http://schemas.microsoft.com/office/drawing/2014/main" id="{F5F8BB3E-80AD-86F4-F179-7D0C8D14109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1" t="4314" b="17788"/>
          <a:stretch/>
        </p:blipFill>
        <p:spPr>
          <a:xfrm>
            <a:off x="4642286" y="244"/>
            <a:ext cx="7549713" cy="6853380"/>
          </a:xfrm>
          <a:prstGeom prst="rect">
            <a:avLst/>
          </a:prstGeom>
        </p:spPr>
      </p:pic>
      <p:pic>
        <p:nvPicPr>
          <p:cNvPr id="2" name="Picture 1" descr="Faith Ringgold - An Exploration of the Artistic Life of Faith Ringgold">
            <a:extLst>
              <a:ext uri="{FF2B5EF4-FFF2-40B4-BE49-F238E27FC236}">
                <a16:creationId xmlns:a16="http://schemas.microsoft.com/office/drawing/2014/main" id="{5D184408-91CD-7634-81DA-5E8B1DD1BF1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6686" r="2" b="16269"/>
          <a:stretch/>
        </p:blipFill>
        <p:spPr>
          <a:xfrm>
            <a:off x="20" y="1"/>
            <a:ext cx="4636301" cy="2611142"/>
          </a:xfrm>
          <a:prstGeom prst="rect">
            <a:avLst/>
          </a:prstGeom>
        </p:spPr>
      </p:pic>
      <p:pic>
        <p:nvPicPr>
          <p:cNvPr id="4" name="Picture 3" descr="Faith Ringgold | Faith ringgold art, Faith ringgold, Female artists">
            <a:extLst>
              <a:ext uri="{FF2B5EF4-FFF2-40B4-BE49-F238E27FC236}">
                <a16:creationId xmlns:a16="http://schemas.microsoft.com/office/drawing/2014/main" id="{87CE332D-5BB6-EDAE-499F-89310B53052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2" b="8416"/>
          <a:stretch/>
        </p:blipFill>
        <p:spPr>
          <a:xfrm>
            <a:off x="20" y="2611818"/>
            <a:ext cx="4636301" cy="4246181"/>
          </a:xfrm>
          <a:prstGeom prst="rect">
            <a:avLst/>
          </a:prstGeom>
        </p:spPr>
      </p:pic>
      <p:cxnSp>
        <p:nvCxnSpPr>
          <p:cNvPr id="3131" name="Straight Connector 3130">
            <a:extLst>
              <a:ext uri="{FF2B5EF4-FFF2-40B4-BE49-F238E27FC236}">
                <a16:creationId xmlns:a16="http://schemas.microsoft.com/office/drawing/2014/main" id="{486C2807-080F-4732-935D-46D998CEF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38193" y="-680"/>
            <a:ext cx="0" cy="6858003"/>
          </a:xfrm>
          <a:prstGeom prst="line">
            <a:avLst/>
          </a:prstGeom>
          <a:ln w="101600">
            <a:solidFill>
              <a:srgbClr val="0000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2" name="Straight Connector 3131">
            <a:extLst>
              <a:ext uri="{FF2B5EF4-FFF2-40B4-BE49-F238E27FC236}">
                <a16:creationId xmlns:a16="http://schemas.microsoft.com/office/drawing/2014/main" id="{BC5715EC-93DA-418D-B295-447EA0AC75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2611143"/>
            <a:ext cx="4637863" cy="0"/>
          </a:xfrm>
          <a:prstGeom prst="line">
            <a:avLst/>
          </a:prstGeom>
          <a:ln w="101600">
            <a:solidFill>
              <a:srgbClr val="0000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33" name="Rectangle 3132">
            <a:extLst>
              <a:ext uri="{FF2B5EF4-FFF2-40B4-BE49-F238E27FC236}">
                <a16:creationId xmlns:a16="http://schemas.microsoft.com/office/drawing/2014/main" id="{6F4DE228-1CFA-4815-BE77-B826C40BA0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81704" y="639571"/>
            <a:ext cx="5710296" cy="5572810"/>
          </a:xfrm>
          <a:prstGeom prst="rect">
            <a:avLst/>
          </a:prstGeom>
          <a:solidFill>
            <a:srgbClr val="000001">
              <a:alpha val="8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5A8EDE-4D85-5907-D19E-9188FB398E09}"/>
              </a:ext>
            </a:extLst>
          </p:cNvPr>
          <p:cNvSpPr txBox="1"/>
          <p:nvPr/>
        </p:nvSpPr>
        <p:spPr>
          <a:xfrm>
            <a:off x="6643557" y="804520"/>
            <a:ext cx="423559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cap="all" dirty="0">
                <a:solidFill>
                  <a:srgbClr val="FFFFFE"/>
                </a:solidFill>
                <a:latin typeface="+mj-lt"/>
                <a:ea typeface="+mj-ea"/>
                <a:cs typeface="+mj-cs"/>
              </a:rPr>
              <a:t>Faith </a:t>
            </a:r>
            <a:r>
              <a:rPr lang="en-US" sz="3200" cap="all">
                <a:solidFill>
                  <a:srgbClr val="FFFFFE"/>
                </a:solidFill>
                <a:latin typeface="+mj-lt"/>
                <a:ea typeface="+mj-ea"/>
                <a:cs typeface="+mj-cs"/>
              </a:rPr>
              <a:t>ringgold</a:t>
            </a:r>
          </a:p>
        </p:txBody>
      </p:sp>
      <p:cxnSp>
        <p:nvCxnSpPr>
          <p:cNvPr id="3134" name="Straight Connector 3133">
            <a:extLst>
              <a:ext uri="{FF2B5EF4-FFF2-40B4-BE49-F238E27FC236}">
                <a16:creationId xmlns:a16="http://schemas.microsoft.com/office/drawing/2014/main" id="{07B48410-FC88-43C4-A171-39EC0018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643557" y="1847088"/>
            <a:ext cx="423559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8FC189-1928-B4F1-4D84-01FE1C6D07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3557" y="1968841"/>
            <a:ext cx="5278948" cy="406815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dirty="0">
                <a:solidFill>
                  <a:srgbClr val="FFFFFE"/>
                </a:solidFill>
              </a:rPr>
              <a:t>Faith Ringgold uses bright, vivid colors to bring warmth and life to her storytelling, often reflecting themes of African American history and culture. </a:t>
            </a:r>
          </a:p>
          <a:p>
            <a:r>
              <a:rPr lang="en-US" sz="2400">
                <a:solidFill>
                  <a:srgbClr val="FFFFFE"/>
                </a:solidFill>
              </a:rPr>
              <a:t>Her bold color choices enhance the emotional impact of her quilts and paintings, making her narratives of identity, community, and struggle visually powerful and engaging.</a:t>
            </a:r>
          </a:p>
        </p:txBody>
      </p:sp>
    </p:spTree>
    <p:extLst>
      <p:ext uri="{BB962C8B-B14F-4D97-AF65-F5344CB8AC3E}">
        <p14:creationId xmlns:p14="http://schemas.microsoft.com/office/powerpoint/2010/main" val="1774428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84C75E2B-CACA-478C-B26B-182AF87A18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50FF2874-547C-4D14-9E18-28B19002F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6CF827D-A163-47F7-BD87-34EB4FA7D6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299D9A9-1DA8-433D-A9BC-FB48D93D42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A27F90C0-6841-4262-975F-D9C3AB50CB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2AE7EF9-769D-42F9-9430-F2DF739C9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11E2EF0-3BCB-402C-B2C1-C6FC2BA744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F68608F-34C2-43D6-84DB-5A870495E7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73E2C72-F9AF-59DB-23F3-5025FD88CCBE}"/>
              </a:ext>
            </a:extLst>
          </p:cNvPr>
          <p:cNvSpPr txBox="1"/>
          <p:nvPr/>
        </p:nvSpPr>
        <p:spPr>
          <a:xfrm>
            <a:off x="7462867" y="5499497"/>
            <a:ext cx="465388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Robert </a:t>
            </a:r>
            <a:r>
              <a:rPr lang="en-US" dirty="0" err="1"/>
              <a:t>Colescott</a:t>
            </a:r>
            <a:r>
              <a:rPr lang="en-US" dirty="0"/>
              <a:t>, </a:t>
            </a:r>
            <a:r>
              <a:rPr lang="en-US" i="1" dirty="0" err="1"/>
              <a:t>Colescott's</a:t>
            </a:r>
            <a:r>
              <a:rPr lang="en-US" i="1" dirty="0"/>
              <a:t> Statue of Liberty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C26297-3E51-49B8-6E35-7D38CE7D916A}"/>
              </a:ext>
            </a:extLst>
          </p:cNvPr>
          <p:cNvSpPr txBox="1"/>
          <p:nvPr/>
        </p:nvSpPr>
        <p:spPr>
          <a:xfrm>
            <a:off x="914436" y="805583"/>
            <a:ext cx="5338789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cap="all" dirty="0">
                <a:latin typeface="+mj-lt"/>
                <a:ea typeface="+mj-ea"/>
                <a:cs typeface="+mj-cs"/>
              </a:rPr>
              <a:t>Robert </a:t>
            </a:r>
            <a:r>
              <a:rPr lang="en-US" sz="3200" cap="all" dirty="0" err="1">
                <a:latin typeface="+mj-lt"/>
                <a:ea typeface="+mj-ea"/>
                <a:cs typeface="+mj-cs"/>
              </a:rPr>
              <a:t>Colescott</a:t>
            </a:r>
            <a:r>
              <a:rPr lang="en-US" sz="3200" cap="all" dirty="0">
                <a:latin typeface="+mj-lt"/>
                <a:ea typeface="+mj-ea"/>
                <a:cs typeface="+mj-cs"/>
              </a:rPr>
              <a:t> 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DE0BAAA-58B8-DAA6-A0AE-10F07D993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676" y="1604901"/>
            <a:ext cx="6335320" cy="406815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dirty="0"/>
              <a:t>Given the title, what could the piece be about?</a:t>
            </a:r>
          </a:p>
          <a:p>
            <a:r>
              <a:rPr lang="en-US" sz="2400" dirty="0"/>
              <a:t>What could the depiction of the statue of liberty as a woman of color mean?</a:t>
            </a:r>
          </a:p>
          <a:p>
            <a:r>
              <a:rPr lang="en-US" sz="2400" dirty="0"/>
              <a:t>How do the colors used reinforce this idea?</a:t>
            </a:r>
          </a:p>
          <a:p>
            <a:r>
              <a:rPr lang="en-US" sz="2400" dirty="0"/>
              <a:t>Do the colors create a sense of chaos or harmony?</a:t>
            </a:r>
          </a:p>
          <a:p>
            <a:r>
              <a:rPr lang="en-US" sz="2400" dirty="0"/>
              <a:t>Does this reinforce the artist’s message?</a:t>
            </a:r>
          </a:p>
        </p:txBody>
      </p:sp>
      <p:pic>
        <p:nvPicPr>
          <p:cNvPr id="1026" name="Picture 2" descr="Art Bridges Foundation Paid $4.5 M. for Robert Colescott Painting">
            <a:extLst>
              <a:ext uri="{FF2B5EF4-FFF2-40B4-BE49-F238E27FC236}">
                <a16:creationId xmlns:a16="http://schemas.microsoft.com/office/drawing/2014/main" id="{29606240-15C7-7399-5F39-98F2452BD8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1" t="1016" r="19367" b="2315"/>
          <a:stretch/>
        </p:blipFill>
        <p:spPr bwMode="auto">
          <a:xfrm>
            <a:off x="7309390" y="279415"/>
            <a:ext cx="4489913" cy="5219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4978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elected Works - Robert Colescott (1925-2009) - Artists - Michael ...">
            <a:extLst>
              <a:ext uri="{FF2B5EF4-FFF2-40B4-BE49-F238E27FC236}">
                <a16:creationId xmlns:a16="http://schemas.microsoft.com/office/drawing/2014/main" id="{2BCBB91B-61A1-BB66-40CB-E69997B14D6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2316"/>
          <a:stretch/>
        </p:blipFill>
        <p:spPr>
          <a:xfrm>
            <a:off x="2" y="10"/>
            <a:ext cx="7556861" cy="685799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7E8CE73-55BA-74B0-CF55-80135348A7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960" y="4578961"/>
            <a:ext cx="786911" cy="537063"/>
          </a:xfrm>
          <a:prstGeom prst="rect">
            <a:avLst/>
          </a:prstGeom>
        </p:spPr>
      </p:pic>
      <p:sp>
        <p:nvSpPr>
          <p:cNvPr id="6255" name="Rectangle 6254">
            <a:extLst>
              <a:ext uri="{FF2B5EF4-FFF2-40B4-BE49-F238E27FC236}">
                <a16:creationId xmlns:a16="http://schemas.microsoft.com/office/drawing/2014/main" id="{FE80BA4E-7CA1-4784-8DF0-4050425EC0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6753"/>
            <a:ext cx="5710296" cy="5572810"/>
          </a:xfrm>
          <a:prstGeom prst="rect">
            <a:avLst/>
          </a:prstGeom>
          <a:solidFill>
            <a:srgbClr val="000001">
              <a:alpha val="8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E53E44-4863-56C7-27F7-0CEC749D5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4017" y="804520"/>
            <a:ext cx="4240939" cy="104923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E"/>
                </a:solidFill>
                <a:ea typeface="+mj-lt"/>
                <a:cs typeface="+mj-lt"/>
              </a:rPr>
              <a:t>Robert Colescott </a:t>
            </a:r>
            <a:endParaRPr lang="en-US" dirty="0"/>
          </a:p>
        </p:txBody>
      </p:sp>
      <p:cxnSp>
        <p:nvCxnSpPr>
          <p:cNvPr id="6257" name="Straight Connector 6256">
            <a:extLst>
              <a:ext uri="{FF2B5EF4-FFF2-40B4-BE49-F238E27FC236}">
                <a16:creationId xmlns:a16="http://schemas.microsoft.com/office/drawing/2014/main" id="{255D78F3-871F-413A-A637-A2D7184944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06385" y="1847088"/>
            <a:ext cx="4238571" cy="0"/>
          </a:xfrm>
          <a:prstGeom prst="line">
            <a:avLst/>
          </a:prstGeom>
          <a:ln w="31750">
            <a:solidFill>
              <a:srgbClr val="5E9DE6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5A2646E-A0F4-3DB4-3D25-67FFE1AD30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679" y="1968841"/>
            <a:ext cx="5073277" cy="4068159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Clr>
                <a:srgbClr val="5E9DE6"/>
              </a:buClr>
            </a:pPr>
            <a:r>
              <a:rPr lang="en-US" sz="2400" dirty="0">
                <a:solidFill>
                  <a:srgbClr val="FFFFFE"/>
                </a:solidFill>
                <a:ea typeface="+mn-lt"/>
                <a:cs typeface="+mn-lt"/>
              </a:rPr>
              <a:t>Robert Colescott's use of color is bold and vibrant, drawing attention to his satirical depictions of race, gender, and history. </a:t>
            </a:r>
          </a:p>
          <a:p>
            <a:pPr>
              <a:buClr>
                <a:srgbClr val="5E9DE6"/>
              </a:buClr>
            </a:pPr>
            <a:r>
              <a:rPr lang="en-US" sz="2400" dirty="0">
                <a:solidFill>
                  <a:srgbClr val="FFFFFE"/>
                </a:solidFill>
                <a:ea typeface="+mn-lt"/>
                <a:cs typeface="+mn-lt"/>
              </a:rPr>
              <a:t>His exaggerated, often cartoonish color palette adds emotional depth to his work, amplifying the social critiques embedded in his imagery.</a:t>
            </a:r>
            <a:endParaRPr lang="en-US" sz="2400" dirty="0">
              <a:solidFill>
                <a:srgbClr val="FFFFFE"/>
              </a:solidFill>
            </a:endParaRPr>
          </a:p>
          <a:p>
            <a:pPr marL="0" indent="0">
              <a:buClr>
                <a:srgbClr val="5E9DE6"/>
              </a:buClr>
              <a:buNone/>
            </a:pPr>
            <a:endParaRPr lang="en-US" sz="2400" dirty="0">
              <a:solidFill>
                <a:srgbClr val="FFFFFE"/>
              </a:solidFill>
            </a:endParaRPr>
          </a:p>
        </p:txBody>
      </p:sp>
      <p:pic>
        <p:nvPicPr>
          <p:cNvPr id="5" name="Picture 4" descr="Robert Colescott (b. 1925)">
            <a:extLst>
              <a:ext uri="{FF2B5EF4-FFF2-40B4-BE49-F238E27FC236}">
                <a16:creationId xmlns:a16="http://schemas.microsoft.com/office/drawing/2014/main" id="{6DB5CC02-A4AE-3F74-F613-5A70CD038E9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-271" t="634" r="293" b="-291"/>
          <a:stretch/>
        </p:blipFill>
        <p:spPr>
          <a:xfrm>
            <a:off x="7555679" y="2614247"/>
            <a:ext cx="4635366" cy="4242620"/>
          </a:xfrm>
          <a:prstGeom prst="rect">
            <a:avLst/>
          </a:prstGeom>
        </p:spPr>
      </p:pic>
      <p:pic>
        <p:nvPicPr>
          <p:cNvPr id="7" name="Picture 6" descr="Robert Colescott - Arthur Roger Gallery">
            <a:extLst>
              <a:ext uri="{FF2B5EF4-FFF2-40B4-BE49-F238E27FC236}">
                <a16:creationId xmlns:a16="http://schemas.microsoft.com/office/drawing/2014/main" id="{BFD01660-E3E3-C9AF-20FB-70F6B1E6FA3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-2467" t="14266" r="2787" b="46294"/>
          <a:stretch/>
        </p:blipFill>
        <p:spPr>
          <a:xfrm>
            <a:off x="7436448" y="2947"/>
            <a:ext cx="4749884" cy="2612215"/>
          </a:xfrm>
          <a:prstGeom prst="rect">
            <a:avLst/>
          </a:prstGeom>
        </p:spPr>
      </p:pic>
      <p:cxnSp>
        <p:nvCxnSpPr>
          <p:cNvPr id="6259" name="Straight Connector 6258">
            <a:extLst>
              <a:ext uri="{FF2B5EF4-FFF2-40B4-BE49-F238E27FC236}">
                <a16:creationId xmlns:a16="http://schemas.microsoft.com/office/drawing/2014/main" id="{E3693DA3-D7EC-4876-8C21-B39568C3B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54139" y="-680"/>
            <a:ext cx="0" cy="6858003"/>
          </a:xfrm>
          <a:prstGeom prst="line">
            <a:avLst/>
          </a:prstGeom>
          <a:ln w="101600">
            <a:solidFill>
              <a:srgbClr val="0000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61" name="Straight Connector 6260">
            <a:extLst>
              <a:ext uri="{FF2B5EF4-FFF2-40B4-BE49-F238E27FC236}">
                <a16:creationId xmlns:a16="http://schemas.microsoft.com/office/drawing/2014/main" id="{D4917554-49C8-4239-9483-9825DDB42D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554138" y="2611143"/>
            <a:ext cx="4637863" cy="0"/>
          </a:xfrm>
          <a:prstGeom prst="line">
            <a:avLst/>
          </a:prstGeom>
          <a:ln w="101600">
            <a:solidFill>
              <a:srgbClr val="0000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4D2C188E-0D41-1069-D29D-952FBAFDCB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7762" y="265602"/>
            <a:ext cx="1068998" cy="230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084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84C75E2B-CACA-478C-B26B-182AF87A18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50FF2874-547C-4D14-9E18-28B19002F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6CF827D-A163-47F7-BD87-34EB4FA7D6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299D9A9-1DA8-433D-A9BC-FB48D93D42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A27F90C0-6841-4262-975F-D9C3AB50CB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2AE7EF9-769D-42F9-9430-F2DF739C9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11E2EF0-3BCB-402C-B2C1-C6FC2BA744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F68608F-34C2-43D6-84DB-5A870495E7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73E2C72-F9AF-59DB-23F3-5025FD88CCBE}"/>
              </a:ext>
            </a:extLst>
          </p:cNvPr>
          <p:cNvSpPr txBox="1"/>
          <p:nvPr/>
        </p:nvSpPr>
        <p:spPr>
          <a:xfrm>
            <a:off x="7462867" y="5499497"/>
            <a:ext cx="465388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Sandro Chia, </a:t>
            </a:r>
            <a:r>
              <a:rPr lang="en-US" i="1" dirty="0"/>
              <a:t>The Wayfarer with His Cane Dog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C26297-3E51-49B8-6E35-7D38CE7D916A}"/>
              </a:ext>
            </a:extLst>
          </p:cNvPr>
          <p:cNvSpPr txBox="1"/>
          <p:nvPr/>
        </p:nvSpPr>
        <p:spPr>
          <a:xfrm>
            <a:off x="914436" y="805583"/>
            <a:ext cx="5338789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cap="all" dirty="0">
                <a:latin typeface="+mj-lt"/>
                <a:ea typeface="+mj-ea"/>
                <a:cs typeface="+mj-cs"/>
              </a:rPr>
              <a:t>Sandro chia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DE0BAAA-58B8-DAA6-A0AE-10F07D993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676" y="1604901"/>
            <a:ext cx="6335320" cy="406815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dirty="0"/>
              <a:t>Based on color, what is the mood of the piece?</a:t>
            </a:r>
          </a:p>
          <a:p>
            <a:r>
              <a:rPr lang="en-US" sz="2400" dirty="0"/>
              <a:t>What might the contrasting vivid and dull colors communicate?</a:t>
            </a:r>
          </a:p>
          <a:p>
            <a:r>
              <a:rPr lang="en-US" sz="2400" dirty="0"/>
              <a:t>Does the meaning of “wayfarer” influence this?</a:t>
            </a:r>
          </a:p>
          <a:p>
            <a:r>
              <a:rPr lang="en-US" sz="2400" dirty="0"/>
              <a:t>How does color draw attention to specific objects?</a:t>
            </a:r>
          </a:p>
          <a:p>
            <a:r>
              <a:rPr lang="en-US" sz="2400" dirty="0"/>
              <a:t>Does this make them more or less important?</a:t>
            </a:r>
          </a:p>
        </p:txBody>
      </p:sp>
      <p:pic>
        <p:nvPicPr>
          <p:cNvPr id="2050" name="Picture 2" descr="Sandro Chia 2017 Oil on Canvas 63.78 x 51.18 inches 162 x 130cm 2017 ...">
            <a:extLst>
              <a:ext uri="{FF2B5EF4-FFF2-40B4-BE49-F238E27FC236}">
                <a16:creationId xmlns:a16="http://schemas.microsoft.com/office/drawing/2014/main" id="{C0C69748-6845-4050-97B5-0E393B6A99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670" y="343971"/>
            <a:ext cx="4083079" cy="5154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3792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andro Chia 2017 Oil on Canvas 63.78 x 51.18 inches 162 x 130cm 2017 ...">
            <a:extLst>
              <a:ext uri="{FF2B5EF4-FFF2-40B4-BE49-F238E27FC236}">
                <a16:creationId xmlns:a16="http://schemas.microsoft.com/office/drawing/2014/main" id="{609E6AC6-83E5-534E-4594-C1BA1EFF2D0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026" r="-198" b="21832"/>
          <a:stretch/>
        </p:blipFill>
        <p:spPr>
          <a:xfrm>
            <a:off x="-328245" y="-1072"/>
            <a:ext cx="8010960" cy="6865409"/>
          </a:xfrm>
          <a:prstGeom prst="rect">
            <a:avLst/>
          </a:prstGeom>
        </p:spPr>
      </p:pic>
      <p:pic>
        <p:nvPicPr>
          <p:cNvPr id="7" name="Picture 6" descr="Sandro Chia | Water Bearer (1981) | MutualArt">
            <a:extLst>
              <a:ext uri="{FF2B5EF4-FFF2-40B4-BE49-F238E27FC236}">
                <a16:creationId xmlns:a16="http://schemas.microsoft.com/office/drawing/2014/main" id="{063404BF-78E7-94D7-AA69-3CF69BCBA7E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5" t="8956" r="-349"/>
          <a:stretch/>
        </p:blipFill>
        <p:spPr>
          <a:xfrm>
            <a:off x="7554081" y="238"/>
            <a:ext cx="4654092" cy="5185387"/>
          </a:xfrm>
          <a:prstGeom prst="rect">
            <a:avLst/>
          </a:prstGeom>
        </p:spPr>
      </p:pic>
      <p:pic>
        <p:nvPicPr>
          <p:cNvPr id="5" name="Picture 4" descr="Sandro Chia - Exhibition at Marc Straus in New York">
            <a:extLst>
              <a:ext uri="{FF2B5EF4-FFF2-40B4-BE49-F238E27FC236}">
                <a16:creationId xmlns:a16="http://schemas.microsoft.com/office/drawing/2014/main" id="{2ABEB3C8-52B8-9CED-EA39-8AD64759B66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-96" t="8455" r="96" b="-8707"/>
          <a:stretch/>
        </p:blipFill>
        <p:spPr>
          <a:xfrm>
            <a:off x="7549661" y="2607469"/>
            <a:ext cx="4642342" cy="4655899"/>
          </a:xfrm>
          <a:prstGeom prst="rect">
            <a:avLst/>
          </a:prstGeom>
        </p:spPr>
      </p:pic>
      <p:sp>
        <p:nvSpPr>
          <p:cNvPr id="6233" name="Rectangle 6232">
            <a:extLst>
              <a:ext uri="{FF2B5EF4-FFF2-40B4-BE49-F238E27FC236}">
                <a16:creationId xmlns:a16="http://schemas.microsoft.com/office/drawing/2014/main" id="{FE80BA4E-7CA1-4784-8DF0-4050425EC0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6753"/>
            <a:ext cx="5710296" cy="5572810"/>
          </a:xfrm>
          <a:prstGeom prst="rect">
            <a:avLst/>
          </a:prstGeom>
          <a:solidFill>
            <a:srgbClr val="000001">
              <a:alpha val="8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E53E44-4863-56C7-27F7-0CEC749D5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4017" y="804520"/>
            <a:ext cx="4240939" cy="1049235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rgbClr val="FFFFFE"/>
                </a:solidFill>
              </a:rPr>
              <a:t>sandro</a:t>
            </a:r>
            <a:r>
              <a:rPr lang="en-US" dirty="0">
                <a:solidFill>
                  <a:srgbClr val="FFFFFE"/>
                </a:solidFill>
              </a:rPr>
              <a:t> chia</a:t>
            </a:r>
          </a:p>
        </p:txBody>
      </p:sp>
      <p:cxnSp>
        <p:nvCxnSpPr>
          <p:cNvPr id="6235" name="Straight Connector 6234">
            <a:extLst>
              <a:ext uri="{FF2B5EF4-FFF2-40B4-BE49-F238E27FC236}">
                <a16:creationId xmlns:a16="http://schemas.microsoft.com/office/drawing/2014/main" id="{255D78F3-871F-413A-A637-A2D7184944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06385" y="1847088"/>
            <a:ext cx="4238571" cy="0"/>
          </a:xfrm>
          <a:prstGeom prst="line">
            <a:avLst/>
          </a:prstGeom>
          <a:ln w="31750">
            <a:solidFill>
              <a:srgbClr val="D5DA38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5A2646E-A0F4-3DB4-3D25-67FFE1AD30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433" y="1968841"/>
            <a:ext cx="5401523" cy="4068159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Clr>
                <a:srgbClr val="D5DA38"/>
              </a:buClr>
            </a:pPr>
            <a:r>
              <a:rPr lang="en-US" sz="2400" dirty="0">
                <a:solidFill>
                  <a:srgbClr val="FFFFFE"/>
                </a:solidFill>
                <a:ea typeface="+mn-lt"/>
                <a:cs typeface="+mn-lt"/>
              </a:rPr>
              <a:t>Sandro Chia's Neo-Expressionist artwork radiates a sense of vitality and exuberance, often blending irony with bold, dynamic forms. </a:t>
            </a:r>
            <a:endParaRPr lang="en-US" sz="2400">
              <a:solidFill>
                <a:srgbClr val="000000"/>
              </a:solidFill>
              <a:ea typeface="+mn-lt"/>
              <a:cs typeface="+mn-lt"/>
            </a:endParaRPr>
          </a:p>
          <a:p>
            <a:pPr>
              <a:buClr>
                <a:srgbClr val="D5DA38"/>
              </a:buClr>
            </a:pPr>
            <a:r>
              <a:rPr lang="en-US" sz="2400" dirty="0">
                <a:solidFill>
                  <a:srgbClr val="FFFFFE"/>
                </a:solidFill>
                <a:ea typeface="+mn-lt"/>
                <a:cs typeface="+mn-lt"/>
              </a:rPr>
              <a:t>His vibrant use of color and exaggerated figures evoke emotions ranging from playfulness to introspection, reflecting a layered exploration of human experience.</a:t>
            </a:r>
            <a:endParaRPr lang="en-US" sz="2400" dirty="0">
              <a:ea typeface="+mn-lt"/>
              <a:cs typeface="+mn-lt"/>
            </a:endParaRPr>
          </a:p>
        </p:txBody>
      </p:sp>
      <p:cxnSp>
        <p:nvCxnSpPr>
          <p:cNvPr id="6237" name="Straight Connector 6236">
            <a:extLst>
              <a:ext uri="{FF2B5EF4-FFF2-40B4-BE49-F238E27FC236}">
                <a16:creationId xmlns:a16="http://schemas.microsoft.com/office/drawing/2014/main" id="{E3693DA3-D7EC-4876-8C21-B39568C3B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54139" y="-680"/>
            <a:ext cx="0" cy="6858003"/>
          </a:xfrm>
          <a:prstGeom prst="line">
            <a:avLst/>
          </a:prstGeom>
          <a:ln w="101600">
            <a:solidFill>
              <a:srgbClr val="0000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39" name="Straight Connector 6238">
            <a:extLst>
              <a:ext uri="{FF2B5EF4-FFF2-40B4-BE49-F238E27FC236}">
                <a16:creationId xmlns:a16="http://schemas.microsoft.com/office/drawing/2014/main" id="{D4917554-49C8-4239-9483-9825DDB42D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554138" y="2611143"/>
            <a:ext cx="4637863" cy="0"/>
          </a:xfrm>
          <a:prstGeom prst="line">
            <a:avLst/>
          </a:prstGeom>
          <a:ln w="101600">
            <a:solidFill>
              <a:srgbClr val="0000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94976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</TotalTime>
  <Words>511</Words>
  <Application>Microsoft Office PowerPoint</Application>
  <PresentationFormat>Widescreen</PresentationFormat>
  <Paragraphs>51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Aptos</vt:lpstr>
      <vt:lpstr>Aptos Display</vt:lpstr>
      <vt:lpstr>Arial</vt:lpstr>
      <vt:lpstr>Gill Sans MT</vt:lpstr>
      <vt:lpstr>office theme</vt:lpstr>
      <vt:lpstr>Gallery</vt:lpstr>
      <vt:lpstr>PowerPoint Presentation</vt:lpstr>
      <vt:lpstr>PowerPoint Presentation</vt:lpstr>
      <vt:lpstr>Georg Baselitz</vt:lpstr>
      <vt:lpstr>PowerPoint Presentation</vt:lpstr>
      <vt:lpstr>PowerPoint Presentation</vt:lpstr>
      <vt:lpstr>PowerPoint Presentation</vt:lpstr>
      <vt:lpstr>Robert Colescott </vt:lpstr>
      <vt:lpstr>PowerPoint Presentation</vt:lpstr>
      <vt:lpstr>sandro chia</vt:lpstr>
      <vt:lpstr>PowerPoint Presentation</vt:lpstr>
      <vt:lpstr>Jean-Michel Basquiat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Tyler Fairchild</dc:creator>
  <cp:lastModifiedBy>Tyler Fairchild</cp:lastModifiedBy>
  <cp:revision>115</cp:revision>
  <dcterms:created xsi:type="dcterms:W3CDTF">2024-09-20T20:20:11Z</dcterms:created>
  <dcterms:modified xsi:type="dcterms:W3CDTF">2024-09-24T13:06:33Z</dcterms:modified>
</cp:coreProperties>
</file>