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81" r:id="rId2"/>
    <p:sldId id="259" r:id="rId3"/>
    <p:sldId id="284" r:id="rId4"/>
    <p:sldId id="279" r:id="rId5"/>
    <p:sldId id="296" r:id="rId6"/>
    <p:sldId id="289" r:id="rId7"/>
    <p:sldId id="290" r:id="rId8"/>
    <p:sldId id="291" r:id="rId9"/>
    <p:sldId id="293" r:id="rId10"/>
    <p:sldId id="294" r:id="rId11"/>
    <p:sldId id="295" r:id="rId12"/>
    <p:sldId id="282" r:id="rId13"/>
    <p:sldId id="297" r:id="rId14"/>
    <p:sldId id="298" r:id="rId15"/>
    <p:sldId id="299" r:id="rId16"/>
    <p:sldId id="300" r:id="rId17"/>
    <p:sldId id="301" r:id="rId18"/>
    <p:sldId id="287" r:id="rId19"/>
    <p:sldId id="302" r:id="rId20"/>
    <p:sldId id="280" r:id="rId21"/>
    <p:sldId id="274" r:id="rId22"/>
    <p:sldId id="273" r:id="rId23"/>
    <p:sldId id="278" r:id="rId24"/>
    <p:sldId id="285" r:id="rId25"/>
    <p:sldId id="28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B05"/>
    <a:srgbClr val="BEB9BD"/>
    <a:srgbClr val="4C6A68"/>
    <a:srgbClr val="E430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F569-AC90-44EB-9EF4-4E5C2F5D823C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03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BA7D41-E8B7-4A0B-B861-3EC4AE88917D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16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4823-0B19-4B4E-A643-7A3B0A3D24D6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88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D79EF-17C8-45D8-9866-DAF5723FC604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738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C2ADC-3680-4013-A757-E4663495DB98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909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A94-5DCA-4F19-960F-0FB2BD5EE85A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16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ED947-38D9-44AC-8B89-E79758333B77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78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1E23F-BD3C-4F23-B116-2B758120C8AC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336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CFAA9-6D59-4D98-869E-ACBDB83B2CA4}" type="datetime1">
              <a:rPr lang="en-US" smtClean="0"/>
              <a:t>3/17/2026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10804-27E3-430A-BB42-B831260DE39A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144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60E22DE3-3D1A-4D53-B9A6-6C7463B8C992}" type="datetime1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0C42-9A0B-4425-92C2-70FCF7C4573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5726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D8B30-1B71-45A1-8314-D59C86F581E1}" type="datetime1">
              <a:rPr lang="en-US" smtClean="0"/>
              <a:pPr/>
              <a:t>3/17/2026</a:t>
            </a:fld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F3450C42-9A0B-4425-92C2-70FCF7C45734}" type="slidenum">
              <a:rPr lang="en-US" smtClean="0"/>
              <a:pPr/>
              <a:t>‹#›</a:t>
            </a:fld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67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Rectangle 1074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077" name="Picture 1076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79" name="Straight Connector 1078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1" name="Straight Connector 1080">
            <a:extLst>
              <a:ext uri="{FF2B5EF4-FFF2-40B4-BE49-F238E27FC236}">
                <a16:creationId xmlns:a16="http://schemas.microsoft.com/office/drawing/2014/main" id="{88AB1130-8367-405F-A4A7-3CBD2F2E1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Self-Portrait with Thorn Necklace and Hummingbird, Frida Kahlo - Athena ...">
            <a:extLst>
              <a:ext uri="{FF2B5EF4-FFF2-40B4-BE49-F238E27FC236}">
                <a16:creationId xmlns:a16="http://schemas.microsoft.com/office/drawing/2014/main" id="{83ED3756-138E-C00C-6A14-5B0180C3FB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6" r="6365"/>
          <a:stretch>
            <a:fillRect/>
          </a:stretch>
        </p:blipFill>
        <p:spPr bwMode="auto">
          <a:xfrm>
            <a:off x="2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lf-Portrait, 1889 Free Stock Photo - Public Domain Pictures">
            <a:extLst>
              <a:ext uri="{FF2B5EF4-FFF2-40B4-BE49-F238E27FC236}">
                <a16:creationId xmlns:a16="http://schemas.microsoft.com/office/drawing/2014/main" id="{591D7B9F-64F9-0D89-C8CB-A54EC0D0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r="12539"/>
          <a:stretch>
            <a:fillRect/>
          </a:stretch>
        </p:blipFill>
        <p:spPr bwMode="auto">
          <a:xfrm>
            <a:off x="4064204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asso's Self-Portraits Reflect His Constantly Changing Style">
            <a:extLst>
              <a:ext uri="{FF2B5EF4-FFF2-40B4-BE49-F238E27FC236}">
                <a16:creationId xmlns:a16="http://schemas.microsoft.com/office/drawing/2014/main" id="{ECD3B3B5-26EB-1332-124E-FF2C094AB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r="6406"/>
          <a:stretch>
            <a:fillRect/>
          </a:stretch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3" name="Rectangle 1082">
            <a:extLst>
              <a:ext uri="{FF2B5EF4-FFF2-40B4-BE49-F238E27FC236}">
                <a16:creationId xmlns:a16="http://schemas.microsoft.com/office/drawing/2014/main" id="{030FB4E9-4A39-4A2F-B431-463D1E7CE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D61F77-A448-75A0-59A4-C450BA491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864" y="4571369"/>
            <a:ext cx="9288885" cy="763516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Expressive self-portraiture</a:t>
            </a:r>
          </a:p>
        </p:txBody>
      </p:sp>
      <p:cxnSp>
        <p:nvCxnSpPr>
          <p:cNvPr id="1085" name="Straight Connector 1084">
            <a:extLst>
              <a:ext uri="{FF2B5EF4-FFF2-40B4-BE49-F238E27FC236}">
                <a16:creationId xmlns:a16="http://schemas.microsoft.com/office/drawing/2014/main" id="{3BFA02F7-35F6-420F-AE3E-2A575D6C6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439466"/>
            <a:ext cx="9288885" cy="0"/>
          </a:xfrm>
          <a:prstGeom prst="line">
            <a:avLst/>
          </a:prstGeom>
          <a:ln w="31750">
            <a:solidFill>
              <a:srgbClr val="E2A748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44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1F8B547-91E1-2A55-A849-C85B5BF9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5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1C95EC-F658-49AB-5957-AB22A49AB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8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633BEF-FAE5-3CB9-C65A-7863350EE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6C170E54-DFA1-12A9-3E5D-3C2BD586E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ED888C0C-2CD8-1C96-536D-20E946A86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071AF8F7-253F-1B04-4709-6A43978330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F54AFF8E-43FF-458B-004A-2CA86CADE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C0E6B48-478C-DFC6-D2EF-B28C78F7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Self-reflection &amp; perception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0955F5E8-6DDA-4FB2-BDE3-FDE040FEA9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F686AD-885A-AFDA-BE64-6959ED720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>
              <a:buClr>
                <a:srgbClr val="58CEAA"/>
              </a:buClr>
            </a:pPr>
            <a:r>
              <a:rPr lang="en-US" dirty="0"/>
              <a:t>What do you like most about yourself?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do you feel is unique about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challenges have you overcome in your life?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think others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want people to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is your proudest accomplishment?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17731AD9-A6A2-25C9-4489-29F17A4AAD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EC4C21-AF47-5A02-F4C8-95A92964304F}"/>
              </a:ext>
            </a:extLst>
          </p:cNvPr>
          <p:cNvSpPr txBox="1">
            <a:spLocks/>
          </p:cNvSpPr>
          <p:nvPr/>
        </p:nvSpPr>
        <p:spPr>
          <a:xfrm>
            <a:off x="-694600" y="731904"/>
            <a:ext cx="95839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E"/>
                </a:solidFill>
              </a:rPr>
              <a:t>BEFORE you START…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01F0B9-BAF5-ACC8-C261-BEB4E25AD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01" y="2602630"/>
            <a:ext cx="7697274" cy="5239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903919-372A-9231-2699-7DB7E9777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01" y="3064526"/>
            <a:ext cx="7697274" cy="523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F3AB8-2F25-5C5F-AA14-75381847A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01" y="3574995"/>
            <a:ext cx="7697274" cy="52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983BD1-8F35-558F-6E2C-E3F07F867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098943"/>
            <a:ext cx="7697274" cy="523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D5193-A291-46F8-A396-75AF67276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602934"/>
            <a:ext cx="7697274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349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682BBE-B35C-E9B7-B317-4DC4F4F7F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85E0CC83-1FAE-1BD1-2DC2-7157B4D56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B6F85131-0434-3576-FDC4-95D2AC07A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114AFEF9-87A2-E9B8-3413-2E14FA7DDF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BCAF32A8-5237-8141-27E4-CD25588D2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A3FEB49-579C-F081-A2DD-F1FEB767F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Self-reflection &amp; perception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7A9E2B26-D5B9-1949-B3C1-55759BEF75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1CAB85-6E00-8648-B5AB-0B1B630FD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>
              <a:buClr>
                <a:srgbClr val="58CEAA"/>
              </a:buClr>
            </a:pPr>
            <a:r>
              <a:rPr lang="en-US" dirty="0"/>
              <a:t>What do you like most about yourself?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do you feel is unique about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challenges have you overcome in your life?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think others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want people to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is your proudest accomplishment?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BD04EC36-FEE5-1FF5-E9C8-3461C5E0E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680FCDE-D204-F20C-C1A4-D5AD0CAFC8EE}"/>
              </a:ext>
            </a:extLst>
          </p:cNvPr>
          <p:cNvSpPr txBox="1">
            <a:spLocks/>
          </p:cNvSpPr>
          <p:nvPr/>
        </p:nvSpPr>
        <p:spPr>
          <a:xfrm>
            <a:off x="-694600" y="731904"/>
            <a:ext cx="95839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E"/>
                </a:solidFill>
              </a:rPr>
              <a:t>BEFORE you START…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7EFE43-FFBC-B95B-36BA-EF255397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01" y="3064526"/>
            <a:ext cx="7697274" cy="523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C2F392-DD03-3FA6-2EC9-5860AFF0D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01" y="3574995"/>
            <a:ext cx="7697274" cy="52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6837D5-38E3-EB2F-7E0C-230626E67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098943"/>
            <a:ext cx="7697274" cy="523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29B51E-0A18-43AD-5B97-9C69C210E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602934"/>
            <a:ext cx="7697274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03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DFFC23-B05F-C2C9-E03A-563D06FE3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3E6B9D80-E3BD-5C3E-8416-D458876DE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188CAF4C-4A28-71BA-0771-6D7A9F9FD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B3922E12-A2E0-191B-A668-70C28AC94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BC153B18-26ED-0670-2839-A8220E8F3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76BF8B-BD4E-9028-E22E-6653EF3C5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Self-reflection &amp; perception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CE3279E4-E84F-CB3C-371A-8127CDA8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F26C450-D840-7A4B-2B26-3D475A5D6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>
              <a:buClr>
                <a:srgbClr val="58CEAA"/>
              </a:buClr>
            </a:pPr>
            <a:r>
              <a:rPr lang="en-US" dirty="0"/>
              <a:t>What do you like most about yourself?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do you feel is unique about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was your biggest success?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think others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want people to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is your proudest accomplishment?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A68D0C91-21DF-0E7F-E526-90011AE4D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A58DFD3-3CF8-8832-3550-7B76F428A6DF}"/>
              </a:ext>
            </a:extLst>
          </p:cNvPr>
          <p:cNvSpPr txBox="1">
            <a:spLocks/>
          </p:cNvSpPr>
          <p:nvPr/>
        </p:nvSpPr>
        <p:spPr>
          <a:xfrm>
            <a:off x="-694600" y="731904"/>
            <a:ext cx="95839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E"/>
                </a:solidFill>
              </a:rPr>
              <a:t>BEFORE you START…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D7B473-E6CD-F148-6675-D8B1E0B0E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5701" y="3574995"/>
            <a:ext cx="7697274" cy="523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A80DD3-74EE-A4DC-2750-D63FFBBE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098943"/>
            <a:ext cx="7697274" cy="523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180569-C1E8-D334-D32E-1A16731C2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602934"/>
            <a:ext cx="7697274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1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0C816-A901-10C8-33C6-FD2FD4FBA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5011771A-D736-9E83-E7B7-CCB5C2F2AF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87C5BAB5-82E2-F894-1083-C3ADCA92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19F2ADBE-0C00-75D5-89C3-1DE8C1552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64387FDF-4361-7336-47DC-D7E7E0877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6D6433-BEB5-8667-250E-D6B1FD3E0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Self-reflection &amp; perception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F3DF805F-A516-FCC8-F4A7-6A65D11E2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465AB1-AFE9-538C-A200-9CA13C49E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>
              <a:buClr>
                <a:srgbClr val="58CEAA"/>
              </a:buClr>
            </a:pPr>
            <a:r>
              <a:rPr lang="en-US" dirty="0"/>
              <a:t>What do you like most about yourself?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do you feel is unique about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was your biggest success?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think others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want people to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is your proudest accomplishment?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BB8B123E-4510-2098-BFE9-16C7E304B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7D9864-78C1-3EFC-5A03-9D6939678FDE}"/>
              </a:ext>
            </a:extLst>
          </p:cNvPr>
          <p:cNvSpPr txBox="1">
            <a:spLocks/>
          </p:cNvSpPr>
          <p:nvPr/>
        </p:nvSpPr>
        <p:spPr>
          <a:xfrm>
            <a:off x="-694600" y="731904"/>
            <a:ext cx="95839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E"/>
                </a:solidFill>
              </a:rPr>
              <a:t>BEFORE you START…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5533FA-D7C4-9AE7-1758-65BD8ECF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098943"/>
            <a:ext cx="7697274" cy="523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31463C-1E53-C6F8-1AD7-B72D5FC6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602934"/>
            <a:ext cx="7697274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8608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9B78D-1912-B8CB-96D1-15E70D2620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2E64233F-E777-F2BC-1486-DD46E0D5C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ABDF122A-F86C-A281-8B18-53E4D7408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40F081D0-1A02-B001-54B8-88899B5D7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FBC65A8D-26AF-DA40-F253-8B3FA510E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723805-E9C7-5482-D3AA-B683AC2AF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Self-reflection &amp; perception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61F54019-4750-4699-C3AF-F66EBA3409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1C289D-1BAE-B989-2522-B92EF73C1F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>
              <a:buClr>
                <a:srgbClr val="58CEAA"/>
              </a:buClr>
            </a:pPr>
            <a:r>
              <a:rPr lang="en-US" dirty="0"/>
              <a:t>What do you like most about yourself?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do you feel is unique about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was your biggest success?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think others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want people to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is your proudest accomplishment?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9CC57FA0-43A7-0AFA-AEED-A81F27300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B4A784-CFC2-1103-431C-F82291027CFB}"/>
              </a:ext>
            </a:extLst>
          </p:cNvPr>
          <p:cNvSpPr txBox="1">
            <a:spLocks/>
          </p:cNvSpPr>
          <p:nvPr/>
        </p:nvSpPr>
        <p:spPr>
          <a:xfrm>
            <a:off x="-694600" y="731904"/>
            <a:ext cx="95839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E"/>
                </a:solidFill>
              </a:rPr>
              <a:t>BEFORE you START…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6D8D42-DF81-B3B3-D5DC-F1FC3F886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1384" y="4602934"/>
            <a:ext cx="7697274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148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891D78E-49F4-51FB-65AB-87022CC93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8BD29E5E-88CD-23F9-E523-8B0DFAF2B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619CB1F9-D707-32D4-F15A-2617FD941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22F2B6B4-23F5-30DE-CE65-530DBCE8C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1548BD87-E5CB-7CE4-078B-4B2012997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7D44B1E-95F3-6E24-BF2C-F1E55B48C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Self-reflection &amp; perception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A3328343-1B44-3A29-ABB9-79544EF50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0DEC60-D8D7-BDB3-546F-0AE7817D5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>
              <a:buClr>
                <a:srgbClr val="58CEAA"/>
              </a:buClr>
            </a:pPr>
            <a:r>
              <a:rPr lang="en-US" dirty="0"/>
              <a:t>What do you like most about yourself?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do you feel is unique about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was your biggest success?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think others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want people to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is your proudest accomplishment?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B6CB8E8B-F158-AB76-55E5-62E81898A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6CA5E7-8062-9B27-7AFA-19F677E9003C}"/>
              </a:ext>
            </a:extLst>
          </p:cNvPr>
          <p:cNvSpPr txBox="1">
            <a:spLocks/>
          </p:cNvSpPr>
          <p:nvPr/>
        </p:nvSpPr>
        <p:spPr>
          <a:xfrm>
            <a:off x="-694600" y="731904"/>
            <a:ext cx="95839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E"/>
                </a:solidFill>
              </a:rPr>
              <a:t>BEFORE you START…</a:t>
            </a:r>
          </a:p>
        </p:txBody>
      </p:sp>
    </p:spTree>
    <p:extLst>
      <p:ext uri="{BB962C8B-B14F-4D97-AF65-F5344CB8AC3E}">
        <p14:creationId xmlns:p14="http://schemas.microsoft.com/office/powerpoint/2010/main" val="32842391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F385B3-68B5-31C5-4F3B-31E5443F9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D3803D91-0C4C-E698-20DA-D93D6F987E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96BB7184-C2D9-7F81-6050-D415EED11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1D10293E-01BB-B817-A31E-D2568E17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07E97A41-CAB5-C790-8C02-2FE9BA06F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CCD613-0D6B-46A3-4FC9-CA6CFEFE3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Self-reflection &amp; perception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79E6CB43-F747-936B-2FA1-B2B6FC500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028CEE6-95CD-38C8-C588-9EE6A47EE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>
              <a:buClr>
                <a:srgbClr val="58CEAA"/>
              </a:buClr>
            </a:pPr>
            <a:r>
              <a:rPr lang="en-US" dirty="0"/>
              <a:t>What do you like most about yourself?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do you feel is unique about you?</a:t>
            </a:r>
          </a:p>
          <a:p>
            <a:pPr>
              <a:buClr>
                <a:srgbClr val="58CEAA"/>
              </a:buClr>
            </a:pPr>
            <a:r>
              <a:rPr lang="en-US" dirty="0"/>
              <a:t>What was your biggest success?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think others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How do you want people to perceive you?</a:t>
            </a:r>
          </a:p>
          <a:p>
            <a:pPr>
              <a:buClr>
                <a:srgbClr val="58CEAA"/>
              </a:buClr>
            </a:pPr>
            <a:r>
              <a:rPr lang="en-US" dirty="0"/>
              <a:t>If you could be any object/animal, what would it be?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CF9D4CB6-167F-F3E0-6C7F-693CC0C41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01A4E5-6B46-FA20-5BAD-5377FBF6A6AB}"/>
              </a:ext>
            </a:extLst>
          </p:cNvPr>
          <p:cNvSpPr txBox="1">
            <a:spLocks/>
          </p:cNvSpPr>
          <p:nvPr/>
        </p:nvSpPr>
        <p:spPr>
          <a:xfrm>
            <a:off x="-694600" y="731904"/>
            <a:ext cx="9583966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FFFFFE"/>
                </a:solidFill>
              </a:rPr>
              <a:t>BEFORE you START…</a:t>
            </a:r>
          </a:p>
        </p:txBody>
      </p:sp>
    </p:spTree>
    <p:extLst>
      <p:ext uri="{BB962C8B-B14F-4D97-AF65-F5344CB8AC3E}">
        <p14:creationId xmlns:p14="http://schemas.microsoft.com/office/powerpoint/2010/main" val="3083993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F6ABBB-3A78-EDD3-446A-F9E608245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The Rolling Artroom: Self Portraits 4th-6th Grade">
            <a:extLst>
              <a:ext uri="{FF2B5EF4-FFF2-40B4-BE49-F238E27FC236}">
                <a16:creationId xmlns:a16="http://schemas.microsoft.com/office/drawing/2014/main" id="{D7418977-0D23-70D8-7A30-871F81412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38" y="12366"/>
            <a:ext cx="43324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Expressing emotions project for middle school | 6th grade art, Middle ...">
            <a:extLst>
              <a:ext uri="{FF2B5EF4-FFF2-40B4-BE49-F238E27FC236}">
                <a16:creationId xmlns:a16="http://schemas.microsoft.com/office/drawing/2014/main" id="{4D4283FB-A553-E9A7-389D-4FD0164B0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0" t="-266" r="19735" b="266"/>
          <a:stretch/>
        </p:blipFill>
        <p:spPr bwMode="auto">
          <a:xfrm>
            <a:off x="4343536" y="-5843"/>
            <a:ext cx="3190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Rectangle 6154">
            <a:extLst>
              <a:ext uri="{FF2B5EF4-FFF2-40B4-BE49-F238E27FC236}">
                <a16:creationId xmlns:a16="http://schemas.microsoft.com/office/drawing/2014/main" id="{B05965EB-DCE4-7E0E-1CE4-66A7BC623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57" name="Straight Connector 6156">
            <a:extLst>
              <a:ext uri="{FF2B5EF4-FFF2-40B4-BE49-F238E27FC236}">
                <a16:creationId xmlns:a16="http://schemas.microsoft.com/office/drawing/2014/main" id="{18972159-0D71-2A16-DEB3-D7F14FB82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E4300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DEA43-B543-6357-829D-03F4DEDC5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30" y="2015733"/>
            <a:ext cx="5302371" cy="411074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solidFill>
                  <a:srgbClr val="FFFFFE"/>
                </a:solidFill>
              </a:rPr>
              <a:t>After answering the questions about your perception of yourself, create a series of 3-4 thumbnail sketches of a self portrait expressing how you see yourself. Include one of EACH of the following: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E"/>
                </a:solidFill>
              </a:rPr>
              <a:t>A color representing an emotion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E"/>
                </a:solidFill>
              </a:rPr>
              <a:t>A texture representing an emotion (soft, jagged, swirly, etc.)</a:t>
            </a:r>
          </a:p>
          <a:p>
            <a:pPr>
              <a:lnSpc>
                <a:spcPct val="110000"/>
              </a:lnSpc>
            </a:pPr>
            <a:r>
              <a:rPr lang="en-US" dirty="0">
                <a:solidFill>
                  <a:srgbClr val="FFFFFE"/>
                </a:solidFill>
              </a:rPr>
              <a:t>Symbolism representing an emotion (Hearts; love. Fire; anger. Rainclouds; sadness, etc.)</a:t>
            </a:r>
          </a:p>
        </p:txBody>
      </p:sp>
      <p:cxnSp>
        <p:nvCxnSpPr>
          <p:cNvPr id="6159" name="Straight Connector 6158">
            <a:extLst>
              <a:ext uri="{FF2B5EF4-FFF2-40B4-BE49-F238E27FC236}">
                <a16:creationId xmlns:a16="http://schemas.microsoft.com/office/drawing/2014/main" id="{31350AC5-9F89-1D88-AE8C-F7F650395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1" name="Straight Connector 6160">
            <a:extLst>
              <a:ext uri="{FF2B5EF4-FFF2-40B4-BE49-F238E27FC236}">
                <a16:creationId xmlns:a16="http://schemas.microsoft.com/office/drawing/2014/main" id="{ADA300D7-7C6C-8B5A-6DA7-8C3FEEBD5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D1187632-E2FD-9AF2-9512-B95902463705}"/>
              </a:ext>
            </a:extLst>
          </p:cNvPr>
          <p:cNvSpPr txBox="1">
            <a:spLocks/>
          </p:cNvSpPr>
          <p:nvPr/>
        </p:nvSpPr>
        <p:spPr>
          <a:xfrm>
            <a:off x="1390650" y="936687"/>
            <a:ext cx="4016760" cy="8991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FFFE"/>
                </a:solidFill>
              </a:rPr>
              <a:t>Sketchbook: </a:t>
            </a:r>
            <a:br>
              <a:rPr lang="en-US" sz="2800" dirty="0">
                <a:solidFill>
                  <a:srgbClr val="FFFFFE"/>
                </a:solidFill>
              </a:rPr>
            </a:br>
            <a:r>
              <a:rPr lang="en-US" sz="2800" dirty="0">
                <a:solidFill>
                  <a:srgbClr val="FFFFFE"/>
                </a:solidFill>
              </a:rPr>
              <a:t>self-Portraiture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2052" name="Picture 4" descr="Emotions art gcse | Emotional art, Art connection, Reflection art">
            <a:extLst>
              <a:ext uri="{FF2B5EF4-FFF2-40B4-BE49-F238E27FC236}">
                <a16:creationId xmlns:a16="http://schemas.microsoft.com/office/drawing/2014/main" id="{3B0A4B15-4E47-2BE4-5F6E-A178EB03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70" y="-5843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153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30" name="Rectangle 7229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Frida self portrait | Kahlo paintings, Frida kahlo paintings, Mexican art">
            <a:extLst>
              <a:ext uri="{FF2B5EF4-FFF2-40B4-BE49-F238E27FC236}">
                <a16:creationId xmlns:a16="http://schemas.microsoft.com/office/drawing/2014/main" id="{375D7F72-2E2A-34A9-17A6-3E665C82B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9" r="-1" b="36609"/>
          <a:stretch>
            <a:fillRect/>
          </a:stretch>
        </p:blipFill>
        <p:spPr bwMode="auto">
          <a:xfrm>
            <a:off x="305" y="10"/>
            <a:ext cx="1219169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32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234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36" name="Rectangle 7235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1" y="1193800"/>
            <a:ext cx="3193050" cy="4699000"/>
          </a:xfrm>
        </p:spPr>
        <p:txBody>
          <a:bodyPr anchor="ctr">
            <a:normAutofit/>
          </a:bodyPr>
          <a:lstStyle/>
          <a:p>
            <a:r>
              <a:rPr lang="en-US" dirty="0"/>
              <a:t>What are self-portraits in art?</a:t>
            </a:r>
          </a:p>
        </p:txBody>
      </p:sp>
      <p:cxnSp>
        <p:nvCxnSpPr>
          <p:cNvPr id="7238" name="Straight Connector 7237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636" y="1193800"/>
            <a:ext cx="6085091" cy="4699000"/>
          </a:xfrm>
        </p:spPr>
        <p:txBody>
          <a:bodyPr anchor="ctr">
            <a:normAutofit/>
          </a:bodyPr>
          <a:lstStyle/>
          <a:p>
            <a:pPr marL="0" indent="0">
              <a:buClr>
                <a:srgbClr val="58CEAA"/>
              </a:buClr>
              <a:buNone/>
            </a:pPr>
            <a:r>
              <a:rPr lang="en-US" sz="2400" b="1" dirty="0"/>
              <a:t>A self-portrait </a:t>
            </a:r>
            <a:r>
              <a:rPr lang="en-US" sz="2400" dirty="0"/>
              <a:t>is an artwork where the artist creates an image of themselves, but self-portraits can be more than just a picture of what someone looks like. </a:t>
            </a:r>
          </a:p>
          <a:p>
            <a:pPr marL="0" indent="0">
              <a:buClr>
                <a:srgbClr val="58CEAA"/>
              </a:buClr>
              <a:buNone/>
            </a:pPr>
            <a:endParaRPr lang="en-US" sz="2400" dirty="0"/>
          </a:p>
          <a:p>
            <a:pPr marL="0" indent="0">
              <a:buClr>
                <a:srgbClr val="58CEAA"/>
              </a:buClr>
              <a:buNone/>
            </a:pPr>
            <a:r>
              <a:rPr lang="en-US" sz="2400" u="sng" dirty="0"/>
              <a:t>They often reveal how the artist feels about themselves, how they see their own identity, or how they want to be seen by others. </a:t>
            </a:r>
          </a:p>
        </p:txBody>
      </p:sp>
      <p:sp>
        <p:nvSpPr>
          <p:cNvPr id="7240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7438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6EE90F9-7D82-B5F6-3923-7158F573EB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56" r="4380"/>
          <a:stretch>
            <a:fillRect/>
          </a:stretch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34100DA-19B7-69B3-C1F0-7A9D44FDC2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449" b="6168"/>
          <a:stretch>
            <a:fillRect/>
          </a:stretch>
        </p:blipFill>
        <p:spPr>
          <a:xfrm>
            <a:off x="4064204" y="10"/>
            <a:ext cx="4063593" cy="6857990"/>
          </a:xfrm>
          <a:prstGeom prst="rect">
            <a:avLst/>
          </a:prstGeom>
        </p:spPr>
      </p:pic>
      <p:pic>
        <p:nvPicPr>
          <p:cNvPr id="1030" name="Picture 6" descr="Emotional Art Paintings">
            <a:extLst>
              <a:ext uri="{FF2B5EF4-FFF2-40B4-BE49-F238E27FC236}">
                <a16:creationId xmlns:a16="http://schemas.microsoft.com/office/drawing/2014/main" id="{1CAB4685-D5F2-94CC-FCE0-42E968F96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31"/>
          <a:stretch>
            <a:fillRect/>
          </a:stretch>
        </p:blipFill>
        <p:spPr bwMode="auto">
          <a:xfrm>
            <a:off x="8128407" y="10"/>
            <a:ext cx="40635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2" name="Rectangle 10301">
            <a:extLst>
              <a:ext uri="{FF2B5EF4-FFF2-40B4-BE49-F238E27FC236}">
                <a16:creationId xmlns:a16="http://schemas.microsoft.com/office/drawing/2014/main" id="{3954BD25-24FE-4C40-8EA6-0D9859C738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23728" y="1353202"/>
            <a:ext cx="6341064" cy="415113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04" name="Straight Connector 10303">
            <a:extLst>
              <a:ext uri="{FF2B5EF4-FFF2-40B4-BE49-F238E27FC236}">
                <a16:creationId xmlns:a16="http://schemas.microsoft.com/office/drawing/2014/main" id="{C40EF9DB-3D0E-4BF0-80E4-5253B430E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87452" y="2560362"/>
            <a:ext cx="601709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FDD3FE17-69E3-5D2B-7277-1C4188901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7452" y="1517794"/>
            <a:ext cx="6017096" cy="104923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Expressive self portraiture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DAF531-2680-995E-736B-DE81B066E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7452" y="2631057"/>
            <a:ext cx="6017096" cy="2702023"/>
          </a:xfrm>
        </p:spPr>
        <p:txBody>
          <a:bodyPr>
            <a:normAutofit fontScale="92500" lnSpcReduction="20000"/>
          </a:bodyPr>
          <a:lstStyle/>
          <a:p>
            <a:pPr marL="0" indent="0">
              <a:buClr>
                <a:srgbClr val="E43003"/>
              </a:buClr>
              <a:buNone/>
            </a:pPr>
            <a:r>
              <a:rPr lang="en-US" sz="1800" dirty="0">
                <a:solidFill>
                  <a:srgbClr val="FFFFFE"/>
                </a:solidFill>
              </a:rPr>
              <a:t>After creating thumbnails/practicing expressing emotions through drawing, create a pencil self-portrait showing an emotion of your choice. Include symbolism that shows this feeling.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 sz="1800" dirty="0">
                <a:solidFill>
                  <a:srgbClr val="FFFFFE"/>
                </a:solidFill>
              </a:rPr>
              <a:t>When you finish with your drawing, you can choose from colored pencil or watercolor to create a sense of emotion matching your color, for example anger or love could be red, sadness could be greys and blues, etc.</a:t>
            </a:r>
          </a:p>
          <a:p>
            <a:pPr marL="0" indent="0">
              <a:buClr>
                <a:srgbClr val="E43003"/>
              </a:buClr>
              <a:buNone/>
            </a:pPr>
            <a:r>
              <a:rPr lang="en-US" sz="1800" dirty="0">
                <a:solidFill>
                  <a:srgbClr val="FFFFFE"/>
                </a:solidFill>
              </a:rPr>
              <a:t>Remember to use aspects of dramatic lighting and composition to compliment the emotion.</a:t>
            </a:r>
          </a:p>
        </p:txBody>
      </p:sp>
    </p:spTree>
    <p:extLst>
      <p:ext uri="{BB962C8B-B14F-4D97-AF65-F5344CB8AC3E}">
        <p14:creationId xmlns:p14="http://schemas.microsoft.com/office/powerpoint/2010/main" val="2118029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48C4394-BE4E-4302-AF74-4781C6C66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3921A9E-D1E8-648C-8C0E-AEB81BDECF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76" b="7266"/>
          <a:stretch>
            <a:fillRect/>
          </a:stretch>
        </p:blipFill>
        <p:spPr>
          <a:xfrm>
            <a:off x="2" y="10"/>
            <a:ext cx="6094409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EE085F-D74F-1532-1943-736059C2F0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563" r="-1" b="-1"/>
          <a:stretch>
            <a:fillRect/>
          </a:stretch>
        </p:blipFill>
        <p:spPr>
          <a:xfrm>
            <a:off x="6096051" y="10"/>
            <a:ext cx="6094409" cy="685799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DDCFE43D-D67B-409E-8B4A-797EB60E6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7759" y="4411985"/>
            <a:ext cx="9616484" cy="1728068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6AE29-6505-6EA8-AECA-8CF65EB98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982" y="4573888"/>
            <a:ext cx="9288768" cy="744349"/>
          </a:xfrm>
        </p:spPr>
        <p:txBody>
          <a:bodyPr vert="horz" lIns="91440" tIns="45720" rIns="91440" bIns="0" rtlCol="0" anchor="b">
            <a:normAutofit/>
          </a:bodyPr>
          <a:lstStyle/>
          <a:p>
            <a:pPr algn="ctr"/>
            <a:r>
              <a:rPr lang="en-US" sz="4400">
                <a:solidFill>
                  <a:srgbClr val="FFFFFE"/>
                </a:solidFill>
              </a:rPr>
              <a:t>Gridding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245DA1AA-7B0E-4497-9FC1-9357D36B3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865" y="5507200"/>
            <a:ext cx="9288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784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3E44-4863-56C7-27F7-0CEC749D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795012" cy="1049235"/>
          </a:xfrm>
        </p:spPr>
        <p:txBody>
          <a:bodyPr>
            <a:noAutofit/>
          </a:bodyPr>
          <a:lstStyle/>
          <a:p>
            <a:r>
              <a:rPr lang="en-US" sz="4000"/>
              <a:t>Creating a grid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A2646E-A0F4-3DB4-3D25-67FFE1AD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79" y="1990332"/>
            <a:ext cx="5099813" cy="4340872"/>
          </a:xfrm>
        </p:spPr>
        <p:txBody>
          <a:bodyPr>
            <a:normAutofit/>
          </a:bodyPr>
          <a:lstStyle/>
          <a:p>
            <a:r>
              <a:rPr lang="en-US" sz="2800" dirty="0"/>
              <a:t>Use a ruler to mark 8 points across the top, and 10 points across the sides. </a:t>
            </a:r>
          </a:p>
          <a:p>
            <a:r>
              <a:rPr lang="en-US" sz="2800" dirty="0"/>
              <a:t>After creating the points, use your ruler to create horizontal and vertical lines to create a grid across the photo. </a:t>
            </a:r>
          </a:p>
        </p:txBody>
      </p:sp>
      <p:pic>
        <p:nvPicPr>
          <p:cNvPr id="3" name="Picture 2" descr="A person with dreadlocks and a grey suit&#10;&#10;Description automatically generated">
            <a:extLst>
              <a:ext uri="{FF2B5EF4-FFF2-40B4-BE49-F238E27FC236}">
                <a16:creationId xmlns:a16="http://schemas.microsoft.com/office/drawing/2014/main" id="{DF2CE918-A20F-A500-12BE-09E4558C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432" y="423519"/>
            <a:ext cx="4668921" cy="589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1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3E44-4863-56C7-27F7-0CEC749D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19"/>
            <a:ext cx="4795012" cy="1049235"/>
          </a:xfrm>
        </p:spPr>
        <p:txBody>
          <a:bodyPr>
            <a:noAutofit/>
          </a:bodyPr>
          <a:lstStyle/>
          <a:p>
            <a:r>
              <a:rPr lang="en-US" sz="4000"/>
              <a:t>Creating a grid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A2646E-A0F4-3DB4-3D25-67FFE1AD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879" y="1990332"/>
            <a:ext cx="5099813" cy="4340872"/>
          </a:xfrm>
        </p:spPr>
        <p:txBody>
          <a:bodyPr>
            <a:normAutofit/>
          </a:bodyPr>
          <a:lstStyle/>
          <a:p>
            <a:r>
              <a:rPr lang="en-US" sz="2800"/>
              <a:t>Use a ruler to mark 8 points across the top, and 10 points across the sides. </a:t>
            </a:r>
          </a:p>
          <a:p>
            <a:r>
              <a:rPr lang="en-US" sz="2800"/>
              <a:t>After creating the points, use your ruler to create horizontal and vertical lines to create a grid across the photo. </a:t>
            </a:r>
          </a:p>
        </p:txBody>
      </p:sp>
      <p:pic>
        <p:nvPicPr>
          <p:cNvPr id="3" name="Picture 2" descr="A person with dreadlocks and a grey suit&#10;&#10;Description automatically generated">
            <a:extLst>
              <a:ext uri="{FF2B5EF4-FFF2-40B4-BE49-F238E27FC236}">
                <a16:creationId xmlns:a16="http://schemas.microsoft.com/office/drawing/2014/main" id="{DF2CE918-A20F-A500-12BE-09E4558CC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432" y="423519"/>
            <a:ext cx="4668921" cy="5894985"/>
          </a:xfrm>
          <a:prstGeom prst="rect">
            <a:avLst/>
          </a:prstGeom>
        </p:spPr>
      </p:pic>
      <p:pic>
        <p:nvPicPr>
          <p:cNvPr id="5" name="Picture 4" descr="9 by 9 Grid | ClipArt ETC">
            <a:extLst>
              <a:ext uri="{FF2B5EF4-FFF2-40B4-BE49-F238E27FC236}">
                <a16:creationId xmlns:a16="http://schemas.microsoft.com/office/drawing/2014/main" id="{F56CEDD4-415B-57D1-F644-679D71FA1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384" t="15460" r="14982" b="-138"/>
          <a:stretch/>
        </p:blipFill>
        <p:spPr>
          <a:xfrm>
            <a:off x="7092799" y="539496"/>
            <a:ext cx="4506185" cy="705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7200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53E44-4863-56C7-27F7-0CEC749D5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494" y="817582"/>
            <a:ext cx="4795012" cy="1049235"/>
          </a:xfrm>
        </p:spPr>
        <p:txBody>
          <a:bodyPr>
            <a:noAutofit/>
          </a:bodyPr>
          <a:lstStyle/>
          <a:p>
            <a:r>
              <a:rPr lang="en-US" sz="4800" dirty="0"/>
              <a:t>using the grid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A2646E-A0F4-3DB4-3D25-67FFE1AD3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263" y="1990332"/>
            <a:ext cx="5625737" cy="434087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Look at one square at a time, and try to replicate what you see in each grid. </a:t>
            </a:r>
          </a:p>
          <a:p>
            <a:r>
              <a:rPr lang="en-US" sz="2800" dirty="0"/>
              <a:t>Try to keep in mind the size and angle of each shape.</a:t>
            </a:r>
          </a:p>
          <a:p>
            <a:r>
              <a:rPr lang="en-US" sz="2800" dirty="0"/>
              <a:t>When all squares are filled you should have a fully sketched self portrait. </a:t>
            </a:r>
          </a:p>
        </p:txBody>
      </p:sp>
      <p:pic>
        <p:nvPicPr>
          <p:cNvPr id="19" name="Picture 18" descr="A close-up of a person&#10;&#10;Description automatically generated">
            <a:extLst>
              <a:ext uri="{FF2B5EF4-FFF2-40B4-BE49-F238E27FC236}">
                <a16:creationId xmlns:a16="http://schemas.microsoft.com/office/drawing/2014/main" id="{2C0E5CF9-3F6A-3245-2698-9ED699CE4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781" y="2154192"/>
            <a:ext cx="2724150" cy="3498850"/>
          </a:xfrm>
          <a:prstGeom prst="rect">
            <a:avLst/>
          </a:prstGeom>
        </p:spPr>
      </p:pic>
      <p:pic>
        <p:nvPicPr>
          <p:cNvPr id="11" name="Picture 10" descr="9 by 9 Grid | ClipArt ETC">
            <a:extLst>
              <a:ext uri="{FF2B5EF4-FFF2-40B4-BE49-F238E27FC236}">
                <a16:creationId xmlns:a16="http://schemas.microsoft.com/office/drawing/2014/main" id="{D72524EE-FA6C-9E98-6CA8-CB6DA88636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-145" t="15460" r="-8597" b="-138"/>
          <a:stretch>
            <a:fillRect/>
          </a:stretch>
        </p:blipFill>
        <p:spPr>
          <a:xfrm>
            <a:off x="9035534" y="2154192"/>
            <a:ext cx="3446604" cy="349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664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pictures of people&#10;&#10;Description automatically generated">
            <a:extLst>
              <a:ext uri="{FF2B5EF4-FFF2-40B4-BE49-F238E27FC236}">
                <a16:creationId xmlns:a16="http://schemas.microsoft.com/office/drawing/2014/main" id="{E6536EC1-85A2-BAE4-A77D-B78BF1B6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82" y="-2664"/>
            <a:ext cx="12240109" cy="68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92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EA0347-27AC-FD82-7D33-0210257D5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Self-Portrait by Gustave Courbet">
            <a:extLst>
              <a:ext uri="{FF2B5EF4-FFF2-40B4-BE49-F238E27FC236}">
                <a16:creationId xmlns:a16="http://schemas.microsoft.com/office/drawing/2014/main" id="{9284DB3D-2C65-EC44-71C0-7C5CFC30E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r="5590" b="2"/>
          <a:stretch>
            <a:fillRect/>
          </a:stretch>
        </p:blipFill>
        <p:spPr bwMode="auto">
          <a:xfrm>
            <a:off x="2" y="10"/>
            <a:ext cx="755413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30" name="Rectangle 7329">
            <a:extLst>
              <a:ext uri="{FF2B5EF4-FFF2-40B4-BE49-F238E27FC236}">
                <a16:creationId xmlns:a16="http://schemas.microsoft.com/office/drawing/2014/main" id="{FE80BA4E-7CA1-4784-8DF0-4050425EC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6753"/>
            <a:ext cx="5710296" cy="557281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2EBCF6B-FFA2-9049-8DEC-140B4CB07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97" y="1136469"/>
            <a:ext cx="5192259" cy="7172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>
                <a:solidFill>
                  <a:srgbClr val="FFFFFE"/>
                </a:solidFill>
              </a:rPr>
              <a:t>Self portraits can be…</a:t>
            </a:r>
          </a:p>
        </p:txBody>
      </p:sp>
      <p:cxnSp>
        <p:nvCxnSpPr>
          <p:cNvPr id="7332" name="Straight Connector 7331">
            <a:extLst>
              <a:ext uri="{FF2B5EF4-FFF2-40B4-BE49-F238E27FC236}">
                <a16:creationId xmlns:a16="http://schemas.microsoft.com/office/drawing/2014/main" id="{255D78F3-871F-413A-A637-A2D7184944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6385" y="1847088"/>
            <a:ext cx="4238571" cy="0"/>
          </a:xfrm>
          <a:prstGeom prst="line">
            <a:avLst/>
          </a:prstGeom>
          <a:ln w="31750">
            <a:solidFill>
              <a:srgbClr val="AE905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8EF56BA-2F47-7C49-2106-48EBE98A1E8D}"/>
              </a:ext>
            </a:extLst>
          </p:cNvPr>
          <p:cNvSpPr txBox="1"/>
          <p:nvPr/>
        </p:nvSpPr>
        <p:spPr>
          <a:xfrm>
            <a:off x="352697" y="2015733"/>
            <a:ext cx="5192259" cy="40212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rgbClr val="AE905F"/>
              </a:buClr>
              <a:buSzPct val="100000"/>
            </a:pPr>
            <a:r>
              <a:rPr lang="en-US" sz="2800" b="1" u="sng" dirty="0">
                <a:solidFill>
                  <a:srgbClr val="FFFFFE"/>
                </a:solidFill>
              </a:rPr>
              <a:t>Literal</a:t>
            </a:r>
            <a:r>
              <a:rPr lang="en-US" sz="2800" dirty="0">
                <a:solidFill>
                  <a:srgbClr val="FFFFFE"/>
                </a:solidFill>
              </a:rPr>
              <a:t> (showing exactly what someone looks like) </a:t>
            </a:r>
          </a:p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rgbClr val="AE905F"/>
              </a:buClr>
              <a:buSzPct val="100000"/>
            </a:pPr>
            <a:r>
              <a:rPr lang="en-US" sz="2800" b="1" dirty="0">
                <a:solidFill>
                  <a:srgbClr val="FFFFFE"/>
                </a:solidFill>
              </a:rPr>
              <a:t>	or</a:t>
            </a:r>
          </a:p>
          <a:p>
            <a:pPr algn="ctr" defTabSz="914400">
              <a:lnSpc>
                <a:spcPct val="120000"/>
              </a:lnSpc>
              <a:spcAft>
                <a:spcPts val="600"/>
              </a:spcAft>
              <a:buClr>
                <a:srgbClr val="AE905F"/>
              </a:buClr>
              <a:buSzPct val="100000"/>
            </a:pPr>
            <a:r>
              <a:rPr lang="en-US" sz="2800" b="1" u="sng" dirty="0">
                <a:solidFill>
                  <a:srgbClr val="FFFFFE"/>
                </a:solidFill>
              </a:rPr>
              <a:t>Symbolic</a:t>
            </a:r>
            <a:r>
              <a:rPr lang="en-US" sz="2800" dirty="0">
                <a:solidFill>
                  <a:srgbClr val="FFFFFE"/>
                </a:solidFill>
              </a:rPr>
              <a:t> (showing something deeper, like their emotions or personal experiences).</a:t>
            </a:r>
          </a:p>
        </p:txBody>
      </p:sp>
      <p:pic>
        <p:nvPicPr>
          <p:cNvPr id="6146" name="Picture 2" descr="Basquiat - Self-Portrait With Suzanne">
            <a:extLst>
              <a:ext uri="{FF2B5EF4-FFF2-40B4-BE49-F238E27FC236}">
                <a16:creationId xmlns:a16="http://schemas.microsoft.com/office/drawing/2014/main" id="{00B37D6A-8ACD-D58D-885D-4BB865A45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851" b="51725"/>
          <a:stretch>
            <a:fillRect/>
          </a:stretch>
        </p:blipFill>
        <p:spPr bwMode="auto">
          <a:xfrm>
            <a:off x="7555679" y="1"/>
            <a:ext cx="4636321" cy="261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lf-Portrait by Claude Monet">
            <a:extLst>
              <a:ext uri="{FF2B5EF4-FFF2-40B4-BE49-F238E27FC236}">
                <a16:creationId xmlns:a16="http://schemas.microsoft.com/office/drawing/2014/main" id="{ED55E960-A12D-04E8-2665-1E6AF9727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 r="3" b="22899"/>
          <a:stretch>
            <a:fillRect/>
          </a:stretch>
        </p:blipFill>
        <p:spPr bwMode="auto">
          <a:xfrm>
            <a:off x="7554139" y="2611818"/>
            <a:ext cx="4636321" cy="424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334" name="Straight Connector 7333">
            <a:extLst>
              <a:ext uri="{FF2B5EF4-FFF2-40B4-BE49-F238E27FC236}">
                <a16:creationId xmlns:a16="http://schemas.microsoft.com/office/drawing/2014/main" id="{E3693DA3-D7EC-4876-8C21-B39568C3B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4139" y="-680"/>
            <a:ext cx="0" cy="6858003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36" name="Straight Connector 7335">
            <a:extLst>
              <a:ext uri="{FF2B5EF4-FFF2-40B4-BE49-F238E27FC236}">
                <a16:creationId xmlns:a16="http://schemas.microsoft.com/office/drawing/2014/main" id="{D4917554-49C8-4239-9483-9825DDB42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554138" y="2611143"/>
            <a:ext cx="4637863" cy="0"/>
          </a:xfrm>
          <a:prstGeom prst="line">
            <a:avLst/>
          </a:prstGeom>
          <a:ln w="101600"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0D461D88-EEF0-7DC6-E8B7-1DE015D33E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1049" y="1859075"/>
            <a:ext cx="548333" cy="25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63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remium Photo | Painting of Self Portrait of Jean Michel Basquiat ...">
            <a:extLst>
              <a:ext uri="{FF2B5EF4-FFF2-40B4-BE49-F238E27FC236}">
                <a16:creationId xmlns:a16="http://schemas.microsoft.com/office/drawing/2014/main" id="{D745D207-AAE6-EB32-DDF0-909BE211B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 r="-1" b="8976"/>
          <a:stretch>
            <a:fillRect/>
          </a:stretch>
        </p:blipFill>
        <p:spPr bwMode="auto">
          <a:xfrm>
            <a:off x="2" y="10"/>
            <a:ext cx="60944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BCE7C4F6-AE6A-F3B2-BCA6-09D6B6B010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3" t="7802" r="-603" b="23927"/>
          <a:stretch>
            <a:fillRect/>
          </a:stretch>
        </p:blipFill>
        <p:spPr bwMode="auto">
          <a:xfrm>
            <a:off x="6096051" y="10"/>
            <a:ext cx="609440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09" name="Rectangle 7208">
            <a:extLst>
              <a:ext uri="{FF2B5EF4-FFF2-40B4-BE49-F238E27FC236}">
                <a16:creationId xmlns:a16="http://schemas.microsoft.com/office/drawing/2014/main" id="{D3356D18-B5E6-44B1-ADBC-7094E0DC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87192" y="1353662"/>
            <a:ext cx="4414440" cy="4150676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11" name="Straight Connector 7210">
            <a:extLst>
              <a:ext uri="{FF2B5EF4-FFF2-40B4-BE49-F238E27FC236}">
                <a16:creationId xmlns:a16="http://schemas.microsoft.com/office/drawing/2014/main" id="{BE7A374D-06C5-4ECA-9F91-7183DD3D8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3127" y="2579935"/>
            <a:ext cx="4070579" cy="0"/>
          </a:xfrm>
          <a:prstGeom prst="line">
            <a:avLst/>
          </a:prstGeom>
          <a:ln w="31750">
            <a:solidFill>
              <a:srgbClr val="DB8D1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F14689ED-E96F-5F2A-2AFB-E5DC7A457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3128" y="1530700"/>
            <a:ext cx="4070578" cy="1049235"/>
          </a:xfrm>
        </p:spPr>
        <p:txBody>
          <a:bodyPr anchor="ctr">
            <a:normAutofit/>
          </a:bodyPr>
          <a:lstStyle/>
          <a:p>
            <a:pPr algn="ctr"/>
            <a:r>
              <a:rPr lang="en-US">
                <a:solidFill>
                  <a:srgbClr val="FFFFFE"/>
                </a:solidFill>
              </a:rPr>
              <a:t>Theme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C2CAF1-5447-B0D1-F6BE-42A24AA69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128" y="2723314"/>
            <a:ext cx="4070578" cy="2613612"/>
          </a:xfrm>
        </p:spPr>
        <p:txBody>
          <a:bodyPr anchor="t">
            <a:normAutofit/>
          </a:bodyPr>
          <a:lstStyle/>
          <a:p>
            <a:pPr marL="0" indent="0">
              <a:buClr>
                <a:srgbClr val="DB8D10"/>
              </a:buClr>
              <a:buNone/>
            </a:pPr>
            <a:r>
              <a:rPr lang="en-US">
                <a:solidFill>
                  <a:srgbClr val="FFFFFE"/>
                </a:solidFill>
              </a:rPr>
              <a:t>"A self-portrait is not just a picture of your face, but a reflection of how you see yourself, both physically and emotionally."</a:t>
            </a:r>
          </a:p>
        </p:txBody>
      </p:sp>
    </p:spTree>
    <p:extLst>
      <p:ext uri="{BB962C8B-B14F-4D97-AF65-F5344CB8AC3E}">
        <p14:creationId xmlns:p14="http://schemas.microsoft.com/office/powerpoint/2010/main" val="1221713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atMod val="80000"/>
                <a:lumMod val="106000"/>
              </a:schemeClr>
            </a:gs>
            <a:gs pos="100000">
              <a:schemeClr val="bg1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522FE7-5A29-4EF6-B1EF-2CA55748A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2192E09-EBC7-416C-B887-DFF915D7F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24498D-E084-44BE-A196-CFCE35564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BBC7667-C352-4842-9AFD-E5C16AD00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0AB17F6-592B-45CB-96F6-705C9825A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0DF8C-5171-54C4-7066-DADBE5624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68" y="802298"/>
            <a:ext cx="6015784" cy="5116985"/>
          </a:xfrm>
        </p:spPr>
        <p:txBody>
          <a:bodyPr vert="horz" lIns="91440" tIns="45720" rIns="91440" bIns="0" rtlCol="0" anchor="ctr">
            <a:normAutofit/>
          </a:bodyPr>
          <a:lstStyle/>
          <a:p>
            <a:r>
              <a:rPr lang="en-US" sz="6600"/>
              <a:t>Time to think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9284E7-0823-472D-9963-18D89DFEB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760590"/>
            <a:ext cx="0" cy="3200400"/>
          </a:xfrm>
          <a:prstGeom prst="line">
            <a:avLst/>
          </a:prstGeom>
          <a:ln w="349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1293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8AAD0AF-04E4-E072-FD59-36F61488CB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06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3AC287-13A6-6826-0BA8-89D44CE81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88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1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5BF845-97B9-74B2-1422-CE857184D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44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2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38F172-08B9-4BA5-B753-7D93472C0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00681B-C4FD-40B3-B5BC-C33231614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ACD67-2FB5-4530-9B74-8D946F1CE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A0F300-D960-E1E6-455D-75380976B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822" r="66" b="-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24096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6375</TotalTime>
  <Words>809</Words>
  <Application>Microsoft Office PowerPoint</Application>
  <PresentationFormat>Widescreen</PresentationFormat>
  <Paragraphs>88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Gill Sans MT</vt:lpstr>
      <vt:lpstr>Gallery</vt:lpstr>
      <vt:lpstr>Expressive self-portraiture</vt:lpstr>
      <vt:lpstr>What are self-portraits in art?</vt:lpstr>
      <vt:lpstr>Self portraits can be…</vt:lpstr>
      <vt:lpstr>Theme</vt:lpstr>
      <vt:lpstr>Time to think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Self-reflection &amp; perception</vt:lpstr>
      <vt:lpstr>Self-reflection &amp; perception</vt:lpstr>
      <vt:lpstr>Self-reflection &amp; perception</vt:lpstr>
      <vt:lpstr>Self-reflection &amp; perception</vt:lpstr>
      <vt:lpstr>Self-reflection &amp; perception</vt:lpstr>
      <vt:lpstr>Self-reflection &amp; perception</vt:lpstr>
      <vt:lpstr>Self-reflection &amp; perception</vt:lpstr>
      <vt:lpstr>PowerPoint Presentation</vt:lpstr>
      <vt:lpstr>Expressive self portraiture</vt:lpstr>
      <vt:lpstr>Gridding</vt:lpstr>
      <vt:lpstr>Creating a grid</vt:lpstr>
      <vt:lpstr>Creating a grid</vt:lpstr>
      <vt:lpstr>using the grid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African American Art</dc:title>
  <dc:creator>Tyler Fairchild</dc:creator>
  <cp:lastModifiedBy>Fairchild, Tyler</cp:lastModifiedBy>
  <cp:revision>42</cp:revision>
  <dcterms:created xsi:type="dcterms:W3CDTF">2024-02-05T13:52:44Z</dcterms:created>
  <dcterms:modified xsi:type="dcterms:W3CDTF">2026-03-17T16:38:07Z</dcterms:modified>
</cp:coreProperties>
</file>