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sldIdLst>
    <p:sldId id="256" r:id="rId2"/>
    <p:sldId id="257" r:id="rId3"/>
    <p:sldId id="258" r:id="rId4"/>
    <p:sldId id="259" r:id="rId5"/>
    <p:sldId id="265" r:id="rId6"/>
    <p:sldId id="263" r:id="rId7"/>
    <p:sldId id="267" r:id="rId8"/>
    <p:sldId id="268" r:id="rId9"/>
    <p:sldId id="271" r:id="rId10"/>
    <p:sldId id="288" r:id="rId11"/>
    <p:sldId id="274" r:id="rId12"/>
    <p:sldId id="273" r:id="rId13"/>
    <p:sldId id="278" r:id="rId14"/>
    <p:sldId id="279" r:id="rId15"/>
    <p:sldId id="280" r:id="rId16"/>
    <p:sldId id="27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8B19F4-2A0A-4F37-BC9D-6B90821F8395}" v="61" dt="2024-09-23T13:48:45.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860"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D0F569-AC90-44EB-9EF4-4E5C2F5D823C}" type="datetime1">
              <a:rPr lang="en-US" smtClean="0"/>
              <a:t>9/24/2024</a:t>
            </a:fld>
            <a:endParaRPr lang="en-US"/>
          </a:p>
        </p:txBody>
      </p:sp>
      <p:sp>
        <p:nvSpPr>
          <p:cNvPr id="5" name="Footer Placeholder 4"/>
          <p:cNvSpPr>
            <a:spLocks noGrp="1"/>
          </p:cNvSpPr>
          <p:nvPr>
            <p:ph type="ftr" sz="quarter" idx="11"/>
          </p:nvPr>
        </p:nvSpPr>
        <p:spPr>
          <a:xfrm>
            <a:off x="2416500" y="329307"/>
            <a:ext cx="4973915" cy="309201"/>
          </a:xfrm>
        </p:spPr>
        <p:txBody>
          <a:bodyPr/>
          <a:lstStyle/>
          <a:p>
            <a:r>
              <a:rPr lang="en-US"/>
              <a:t>Sample Footer Text</a:t>
            </a:r>
          </a:p>
        </p:txBody>
      </p:sp>
      <p:sp>
        <p:nvSpPr>
          <p:cNvPr id="6" name="Slide Number Placeholder 5"/>
          <p:cNvSpPr>
            <a:spLocks noGrp="1"/>
          </p:cNvSpPr>
          <p:nvPr>
            <p:ph type="sldNum" sz="quarter" idx="12"/>
          </p:nvPr>
        </p:nvSpPr>
        <p:spPr>
          <a:xfrm>
            <a:off x="1437664" y="798973"/>
            <a:ext cx="811019" cy="503578"/>
          </a:xfrm>
        </p:spPr>
        <p:txBody>
          <a:bodyPr/>
          <a:lstStyle/>
          <a:p>
            <a:fld id="{F3450C42-9A0B-4425-92C2-70FCF7C45734}"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68033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BA7D41-E8B7-4A0B-B861-3EC4AE88917D}" type="datetime1">
              <a:rPr lang="en-US" smtClean="0"/>
              <a:t>9/24/2024</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32716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C34823-0B19-4B4E-A643-7A3B0A3D24D6}" type="datetime1">
              <a:rPr lang="en-US" smtClean="0"/>
              <a:t>9/24/2024</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89887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2D79EF-17C8-45D8-9866-DAF5723FC604}" type="datetime1">
              <a:rPr lang="en-US" smtClean="0"/>
              <a:t>9/24/2024</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15738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FC2ADC-3680-4013-A757-E4663495DB98}" type="datetime1">
              <a:rPr lang="en-US" smtClean="0"/>
              <a:t>9/24/2024</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1590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51BA94-5DCA-4F19-960F-0FB2BD5EE85A}" type="datetime1">
              <a:rPr lang="en-US" smtClean="0"/>
              <a:t>9/24/2024</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F3450C42-9A0B-4425-92C2-70FCF7C45734}"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40616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ED947-38D9-44AC-8B89-E79758333B77}" type="datetime1">
              <a:rPr lang="en-US" smtClean="0"/>
              <a:t>9/24/2024</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F3450C42-9A0B-4425-92C2-70FCF7C45734}"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23785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81E23F-BD3C-4F23-B116-2B758120C8AC}" type="datetime1">
              <a:rPr lang="en-US" smtClean="0"/>
              <a:t>9/24/2024</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F3450C42-9A0B-4425-92C2-70FCF7C45734}"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18336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3CFAA9-6D59-4D98-869E-ACBDB83B2CA4}" type="datetime1">
              <a:rPr lang="en-US" smtClean="0"/>
              <a:t>9/24/2024</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F3450C42-9A0B-4425-92C2-70FCF7C45734}" type="slidenum">
              <a:rPr lang="en-US" smtClean="0"/>
              <a:t>‹#›</a:t>
            </a:fld>
            <a:endParaRPr lang="en-US"/>
          </a:p>
        </p:txBody>
      </p:sp>
    </p:spTree>
    <p:extLst>
      <p:ext uri="{BB962C8B-B14F-4D97-AF65-F5344CB8AC3E}">
        <p14:creationId xmlns:p14="http://schemas.microsoft.com/office/powerpoint/2010/main" val="4137205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410804-27E3-430A-BB42-B831260DE39A}" type="datetime1">
              <a:rPr lang="en-US" smtClean="0"/>
              <a:t>9/24/2024</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F3450C42-9A0B-4425-92C2-70FCF7C45734}"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41144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60E22DE3-3D1A-4D53-B9A6-6C7463B8C992}" type="datetime1">
              <a:rPr lang="en-US" smtClean="0"/>
              <a:t>9/24/2024</a:t>
            </a:fld>
            <a:endParaRPr lang="en-US"/>
          </a:p>
        </p:txBody>
      </p:sp>
      <p:sp>
        <p:nvSpPr>
          <p:cNvPr id="6" name="Footer Placeholder 5"/>
          <p:cNvSpPr>
            <a:spLocks noGrp="1"/>
          </p:cNvSpPr>
          <p:nvPr>
            <p:ph type="ftr" sz="quarter" idx="11"/>
          </p:nvPr>
        </p:nvSpPr>
        <p:spPr>
          <a:xfrm>
            <a:off x="1447382" y="318640"/>
            <a:ext cx="5541004" cy="320931"/>
          </a:xfrm>
        </p:spPr>
        <p:txBody>
          <a:bodyPr/>
          <a:lstStyle/>
          <a:p>
            <a:r>
              <a:rPr lang="en-US"/>
              <a:t>Sample Footer Text</a:t>
            </a:r>
          </a:p>
        </p:txBody>
      </p:sp>
      <p:sp>
        <p:nvSpPr>
          <p:cNvPr id="7" name="Slide Number Placeholder 6"/>
          <p:cNvSpPr>
            <a:spLocks noGrp="1"/>
          </p:cNvSpPr>
          <p:nvPr>
            <p:ph type="sldNum" sz="quarter" idx="12"/>
          </p:nvPr>
        </p:nvSpPr>
        <p:spPr/>
        <p:txBody>
          <a:bodyPr/>
          <a:lstStyle/>
          <a:p>
            <a:fld id="{F3450C42-9A0B-4425-92C2-70FCF7C45734}"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85726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ECD8B30-1B71-45A1-8314-D59C86F581E1}" type="datetime1">
              <a:rPr lang="en-US" smtClean="0"/>
              <a:pPr/>
              <a:t>9/24/2024</a:t>
            </a:fld>
            <a:endParaRPr lang="en-US" b="1"/>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Sample Footer Text</a:t>
            </a:r>
            <a:endParaRPr lang="en-US" b="1"/>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F3450C42-9A0B-4425-92C2-70FCF7C45734}" type="slidenum">
              <a:rPr lang="en-US" smtClean="0"/>
              <a:pPr/>
              <a:t>‹#›</a:t>
            </a:fld>
            <a:endParaRPr lang="en-US" b="1"/>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67662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4AEF30FE-370D-8030-8551-DB5520E6A4BD}"/>
              </a:ext>
            </a:extLst>
          </p:cNvPr>
          <p:cNvSpPr>
            <a:spLocks noGrp="1"/>
          </p:cNvSpPr>
          <p:nvPr>
            <p:ph type="ctrTitle"/>
          </p:nvPr>
        </p:nvSpPr>
        <p:spPr>
          <a:xfrm>
            <a:off x="6585200" y="967167"/>
            <a:ext cx="4151306" cy="2374516"/>
          </a:xfrm>
        </p:spPr>
        <p:txBody>
          <a:bodyPr>
            <a:normAutofit/>
          </a:bodyPr>
          <a:lstStyle/>
          <a:p>
            <a:r>
              <a:rPr lang="en-US" sz="4400"/>
              <a:t>Exploring African American Art</a:t>
            </a:r>
          </a:p>
        </p:txBody>
      </p:sp>
      <p:pic>
        <p:nvPicPr>
          <p:cNvPr id="1026" name="Picture 2" descr="Media - 2011.16 - SAAM-2011.16_1 - 75736">
            <a:extLst>
              <a:ext uri="{FF2B5EF4-FFF2-40B4-BE49-F238E27FC236}">
                <a16:creationId xmlns:a16="http://schemas.microsoft.com/office/drawing/2014/main" id="{EB8BA4DE-733C-5EDC-2C00-B5AED9BDC5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 r="130" b="-14"/>
          <a:stretch/>
        </p:blipFill>
        <p:spPr bwMode="auto">
          <a:xfrm>
            <a:off x="646533" y="954749"/>
            <a:ext cx="5449316" cy="4419598"/>
          </a:xfrm>
          <a:prstGeom prst="rect">
            <a:avLst/>
          </a:prstGeom>
          <a:noFill/>
          <a:extLst>
            <a:ext uri="{909E8E84-426E-40DD-AFC4-6F175D3DCCD1}">
              <a14:hiddenFill xmlns:a14="http://schemas.microsoft.com/office/drawing/2010/main">
                <a:solidFill>
                  <a:srgbClr val="FFFFFF"/>
                </a:solidFill>
              </a14:hiddenFill>
            </a:ext>
          </a:extLst>
        </p:spPr>
      </p:pic>
      <p:cxnSp>
        <p:nvCxnSpPr>
          <p:cNvPr id="1035" name="Straight Connector 1034">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3526496"/>
            <a:ext cx="414993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037" name="Picture 1036">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39" name="Straight Connector 1038">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686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 name="Straight Connector 15">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12F6065-5345-44BD-B66E-5487CCD7A9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0" name="Rectangle 19">
            <a:extLst>
              <a:ext uri="{FF2B5EF4-FFF2-40B4-BE49-F238E27FC236}">
                <a16:creationId xmlns:a16="http://schemas.microsoft.com/office/drawing/2014/main" id="{BD89ECFB-8421-4BB8-A23D-8B8D151F8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911EB7-93CE-44FF-973F-B25ECF5DF5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E96AE29-6505-6EA8-AECA-8CF65EB98D3C}"/>
              </a:ext>
            </a:extLst>
          </p:cNvPr>
          <p:cNvSpPr>
            <a:spLocks noGrp="1"/>
          </p:cNvSpPr>
          <p:nvPr>
            <p:ph type="title"/>
          </p:nvPr>
        </p:nvSpPr>
        <p:spPr>
          <a:xfrm>
            <a:off x="485695" y="1474969"/>
            <a:ext cx="3026558" cy="1868760"/>
          </a:xfrm>
        </p:spPr>
        <p:txBody>
          <a:bodyPr vert="horz" lIns="91440" tIns="45720" rIns="91440" bIns="0" rtlCol="0" anchor="b">
            <a:normAutofit/>
          </a:bodyPr>
          <a:lstStyle/>
          <a:p>
            <a:r>
              <a:rPr lang="en-US" sz="3600" dirty="0" err="1"/>
              <a:t>griddy</a:t>
            </a:r>
            <a:endParaRPr lang="en-US" sz="3600" dirty="0"/>
          </a:p>
        </p:txBody>
      </p:sp>
      <p:cxnSp>
        <p:nvCxnSpPr>
          <p:cNvPr id="24" name="Straight Connector 23">
            <a:extLst>
              <a:ext uri="{FF2B5EF4-FFF2-40B4-BE49-F238E27FC236}">
                <a16:creationId xmlns:a16="http://schemas.microsoft.com/office/drawing/2014/main" id="{72870A17-34CA-4FF4-8777-CE7D7B986B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09" y="3526496"/>
            <a:ext cx="3023617"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6" name="Group 25">
            <a:extLst>
              <a:ext uri="{FF2B5EF4-FFF2-40B4-BE49-F238E27FC236}">
                <a16:creationId xmlns:a16="http://schemas.microsoft.com/office/drawing/2014/main" id="{34B79B4F-74AA-4B58-BBD2-2C3804928D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90638" y="482171"/>
            <a:ext cx="7560115" cy="5149101"/>
            <a:chOff x="7463258" y="583365"/>
            <a:chExt cx="7560115" cy="5181928"/>
          </a:xfrm>
        </p:grpSpPr>
        <p:sp>
          <p:nvSpPr>
            <p:cNvPr id="27" name="Rectangle 26">
              <a:extLst>
                <a:ext uri="{FF2B5EF4-FFF2-40B4-BE49-F238E27FC236}">
                  <a16:creationId xmlns:a16="http://schemas.microsoft.com/office/drawing/2014/main" id="{FE994EF0-F368-43B3-9BF0-442E33BC36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B478E81-F333-452C-B354-06E13FB0B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4E4C1088-922B-4744-BB37-5D47AEA43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130" y="977099"/>
            <a:ext cx="6597725" cy="4136205"/>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Jean-michel Basquiat Portrait Basquiat's Handmade Acrylic - Etsy ...">
            <a:extLst>
              <a:ext uri="{FF2B5EF4-FFF2-40B4-BE49-F238E27FC236}">
                <a16:creationId xmlns:a16="http://schemas.microsoft.com/office/drawing/2014/main" id="{F3593CFD-4B63-5D7A-03E1-2759D072178B}"/>
              </a:ext>
            </a:extLst>
          </p:cNvPr>
          <p:cNvPicPr>
            <a:picLocks noChangeAspect="1"/>
          </p:cNvPicPr>
          <p:nvPr/>
        </p:nvPicPr>
        <p:blipFill>
          <a:blip r:embed="rId3"/>
          <a:srcRect l="1325" r="680" b="-245"/>
          <a:stretch/>
        </p:blipFill>
        <p:spPr>
          <a:xfrm>
            <a:off x="4767261" y="1116345"/>
            <a:ext cx="2787303" cy="3866172"/>
          </a:xfrm>
          <a:prstGeom prst="rect">
            <a:avLst/>
          </a:prstGeom>
        </p:spPr>
      </p:pic>
      <p:pic>
        <p:nvPicPr>
          <p:cNvPr id="5" name="Picture 4" descr="Andy Warhol and Jean-Michel Basquiat's Collaboration and Friendship ...">
            <a:extLst>
              <a:ext uri="{FF2B5EF4-FFF2-40B4-BE49-F238E27FC236}">
                <a16:creationId xmlns:a16="http://schemas.microsoft.com/office/drawing/2014/main" id="{D371B391-3F19-99A6-B5D0-DD1ADBA9A0E6}"/>
              </a:ext>
            </a:extLst>
          </p:cNvPr>
          <p:cNvPicPr>
            <a:picLocks noChangeAspect="1"/>
          </p:cNvPicPr>
          <p:nvPr/>
        </p:nvPicPr>
        <p:blipFill>
          <a:blip r:embed="rId4"/>
          <a:srcRect l="8142" t="-408" r="7516" b="13117"/>
          <a:stretch/>
        </p:blipFill>
        <p:spPr>
          <a:xfrm>
            <a:off x="7849810" y="1176503"/>
            <a:ext cx="3059596" cy="3842107"/>
          </a:xfrm>
          <a:prstGeom prst="rect">
            <a:avLst/>
          </a:prstGeom>
        </p:spPr>
      </p:pic>
      <p:pic>
        <p:nvPicPr>
          <p:cNvPr id="32" name="Picture 31">
            <a:extLst>
              <a:ext uri="{FF2B5EF4-FFF2-40B4-BE49-F238E27FC236}">
                <a16:creationId xmlns:a16="http://schemas.microsoft.com/office/drawing/2014/main" id="{15621CD7-6951-4B76-949B-6D851A2BE4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4" name="Straight Connector 33">
            <a:extLst>
              <a:ext uri="{FF2B5EF4-FFF2-40B4-BE49-F238E27FC236}">
                <a16:creationId xmlns:a16="http://schemas.microsoft.com/office/drawing/2014/main" id="{7AD09E24-F963-4867-8AA6-3D2F8D3C8AA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8" name="Picture 7" descr="9 by 9 Grid | ClipArt ETC">
            <a:extLst>
              <a:ext uri="{FF2B5EF4-FFF2-40B4-BE49-F238E27FC236}">
                <a16:creationId xmlns:a16="http://schemas.microsoft.com/office/drawing/2014/main" id="{F330C51F-C396-83C4-B368-155B7E2FF18F}"/>
              </a:ext>
            </a:extLst>
          </p:cNvPr>
          <p:cNvPicPr>
            <a:picLocks noChangeAspect="1"/>
          </p:cNvPicPr>
          <p:nvPr/>
        </p:nvPicPr>
        <p:blipFill>
          <a:blip r:embed="rId5"/>
          <a:srcRect l="14201" r="14011" b="-1514"/>
          <a:stretch/>
        </p:blipFill>
        <p:spPr>
          <a:xfrm>
            <a:off x="4611033" y="206643"/>
            <a:ext cx="3142656" cy="5781842"/>
          </a:xfrm>
          <a:prstGeom prst="rect">
            <a:avLst/>
          </a:prstGeom>
        </p:spPr>
      </p:pic>
      <p:pic>
        <p:nvPicPr>
          <p:cNvPr id="9" name="Picture 8" descr="9 by 9 Grid | ClipArt ETC">
            <a:extLst>
              <a:ext uri="{FF2B5EF4-FFF2-40B4-BE49-F238E27FC236}">
                <a16:creationId xmlns:a16="http://schemas.microsoft.com/office/drawing/2014/main" id="{94782853-89AE-0E1A-CEED-F1002C5E20ED}"/>
              </a:ext>
            </a:extLst>
          </p:cNvPr>
          <p:cNvPicPr>
            <a:picLocks noChangeAspect="1"/>
          </p:cNvPicPr>
          <p:nvPr/>
        </p:nvPicPr>
        <p:blipFill>
          <a:blip r:embed="rId5"/>
          <a:srcRect l="14201" r="14011" b="-1514"/>
          <a:stretch/>
        </p:blipFill>
        <p:spPr>
          <a:xfrm>
            <a:off x="7997956" y="254061"/>
            <a:ext cx="3026419" cy="5420215"/>
          </a:xfrm>
          <a:prstGeom prst="rect">
            <a:avLst/>
          </a:prstGeom>
        </p:spPr>
      </p:pic>
      <p:pic>
        <p:nvPicPr>
          <p:cNvPr id="1026" name="Picture 2" descr="Griddy Gif - IceGif">
            <a:extLst>
              <a:ext uri="{FF2B5EF4-FFF2-40B4-BE49-F238E27FC236}">
                <a16:creationId xmlns:a16="http://schemas.microsoft.com/office/drawing/2014/main" id="{E6A25935-8ACC-F645-EB6E-78AF08A974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673"/>
          <a:stretch/>
        </p:blipFill>
        <p:spPr bwMode="auto">
          <a:xfrm>
            <a:off x="4478313" y="990120"/>
            <a:ext cx="6597726" cy="413620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950951E9-0521-E4EA-C310-096EA8C7FB79}"/>
              </a:ext>
            </a:extLst>
          </p:cNvPr>
          <p:cNvSpPr txBox="1">
            <a:spLocks/>
          </p:cNvSpPr>
          <p:nvPr/>
        </p:nvSpPr>
        <p:spPr>
          <a:xfrm>
            <a:off x="479511" y="1007355"/>
            <a:ext cx="3026558" cy="1868760"/>
          </a:xfrm>
          <a:prstGeom prst="rect">
            <a:avLst/>
          </a:prstGeom>
        </p:spPr>
        <p:txBody>
          <a:bodyPr vert="horz" lIns="91440" tIns="45720" rIns="91440" bIns="0" rtlCol="0" anchor="b">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400" dirty="0"/>
              <a:t>Hitting the</a:t>
            </a:r>
          </a:p>
        </p:txBody>
      </p:sp>
    </p:spTree>
    <p:extLst>
      <p:ext uri="{BB962C8B-B14F-4D97-AF65-F5344CB8AC3E}">
        <p14:creationId xmlns:p14="http://schemas.microsoft.com/office/powerpoint/2010/main" val="811052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 name="Straight Connector 15">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12F6065-5345-44BD-B66E-5487CCD7A9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0" name="Rectangle 19">
            <a:extLst>
              <a:ext uri="{FF2B5EF4-FFF2-40B4-BE49-F238E27FC236}">
                <a16:creationId xmlns:a16="http://schemas.microsoft.com/office/drawing/2014/main" id="{BD89ECFB-8421-4BB8-A23D-8B8D151F8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4911EB7-93CE-44FF-973F-B25ECF5DF5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E96AE29-6505-6EA8-AECA-8CF65EB98D3C}"/>
              </a:ext>
            </a:extLst>
          </p:cNvPr>
          <p:cNvSpPr>
            <a:spLocks noGrp="1"/>
          </p:cNvSpPr>
          <p:nvPr>
            <p:ph type="title"/>
          </p:nvPr>
        </p:nvSpPr>
        <p:spPr>
          <a:xfrm>
            <a:off x="485695" y="1474969"/>
            <a:ext cx="3026558" cy="1868760"/>
          </a:xfrm>
        </p:spPr>
        <p:txBody>
          <a:bodyPr vert="horz" lIns="91440" tIns="45720" rIns="91440" bIns="0" rtlCol="0" anchor="b">
            <a:normAutofit/>
          </a:bodyPr>
          <a:lstStyle/>
          <a:p>
            <a:r>
              <a:rPr lang="en-US" sz="3600" dirty="0" err="1"/>
              <a:t>gridd</a:t>
            </a:r>
            <a:r>
              <a:rPr lang="en-US" sz="3600" strike="sngStrike" dirty="0" err="1"/>
              <a:t>y</a:t>
            </a:r>
            <a:r>
              <a:rPr lang="en-US" sz="3600" dirty="0" err="1"/>
              <a:t>ing</a:t>
            </a:r>
            <a:endParaRPr lang="en-US" sz="3600" dirty="0"/>
          </a:p>
        </p:txBody>
      </p:sp>
      <p:cxnSp>
        <p:nvCxnSpPr>
          <p:cNvPr id="24" name="Straight Connector 23">
            <a:extLst>
              <a:ext uri="{FF2B5EF4-FFF2-40B4-BE49-F238E27FC236}">
                <a16:creationId xmlns:a16="http://schemas.microsoft.com/office/drawing/2014/main" id="{72870A17-34CA-4FF4-8777-CE7D7B986B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09" y="3526496"/>
            <a:ext cx="3023617"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6" name="Group 25">
            <a:extLst>
              <a:ext uri="{FF2B5EF4-FFF2-40B4-BE49-F238E27FC236}">
                <a16:creationId xmlns:a16="http://schemas.microsoft.com/office/drawing/2014/main" id="{34B79B4F-74AA-4B58-BBD2-2C3804928D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90638" y="482171"/>
            <a:ext cx="7560115" cy="5149101"/>
            <a:chOff x="7463258" y="583365"/>
            <a:chExt cx="7560115" cy="5181928"/>
          </a:xfrm>
        </p:grpSpPr>
        <p:sp>
          <p:nvSpPr>
            <p:cNvPr id="27" name="Rectangle 26">
              <a:extLst>
                <a:ext uri="{FF2B5EF4-FFF2-40B4-BE49-F238E27FC236}">
                  <a16:creationId xmlns:a16="http://schemas.microsoft.com/office/drawing/2014/main" id="{FE994EF0-F368-43B3-9BF0-442E33BC36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B478E81-F333-452C-B354-06E13FB0B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4E4C1088-922B-4744-BB37-5D47AEA43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130" y="977099"/>
            <a:ext cx="6597725" cy="4136205"/>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15621CD7-6951-4B76-949B-6D851A2BE4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4" name="Straight Connector 33">
            <a:extLst>
              <a:ext uri="{FF2B5EF4-FFF2-40B4-BE49-F238E27FC236}">
                <a16:creationId xmlns:a16="http://schemas.microsoft.com/office/drawing/2014/main" id="{7AD09E24-F963-4867-8AA6-3D2F8D3C8AA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DFCAEF2-6814-B29D-1DC7-E2B459A2E8DB}"/>
              </a:ext>
            </a:extLst>
          </p:cNvPr>
          <p:cNvSpPr txBox="1">
            <a:spLocks/>
          </p:cNvSpPr>
          <p:nvPr/>
        </p:nvSpPr>
        <p:spPr>
          <a:xfrm>
            <a:off x="479511" y="1007355"/>
            <a:ext cx="3026558" cy="1868760"/>
          </a:xfrm>
          <a:prstGeom prst="rect">
            <a:avLst/>
          </a:prstGeom>
        </p:spPr>
        <p:txBody>
          <a:bodyPr vert="horz" lIns="91440" tIns="45720" rIns="91440" bIns="0" rtlCol="0" anchor="b">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2400" strike="sngStrike" dirty="0"/>
              <a:t>Hitting the</a:t>
            </a:r>
          </a:p>
        </p:txBody>
      </p:sp>
      <p:pic>
        <p:nvPicPr>
          <p:cNvPr id="6" name="Picture 5">
            <a:extLst>
              <a:ext uri="{FF2B5EF4-FFF2-40B4-BE49-F238E27FC236}">
                <a16:creationId xmlns:a16="http://schemas.microsoft.com/office/drawing/2014/main" id="{A3921A9E-D1E8-648C-8C0E-AEB81BDECFB2}"/>
              </a:ext>
            </a:extLst>
          </p:cNvPr>
          <p:cNvPicPr>
            <a:picLocks noChangeAspect="1"/>
          </p:cNvPicPr>
          <p:nvPr/>
        </p:nvPicPr>
        <p:blipFill rotWithShape="1">
          <a:blip r:embed="rId3"/>
          <a:srcRect l="9233" t="1665" r="1991" b="8082"/>
          <a:stretch/>
        </p:blipFill>
        <p:spPr>
          <a:xfrm>
            <a:off x="4859544" y="1307140"/>
            <a:ext cx="2793299" cy="3568172"/>
          </a:xfrm>
          <a:prstGeom prst="rect">
            <a:avLst/>
          </a:prstGeom>
        </p:spPr>
      </p:pic>
      <p:pic>
        <p:nvPicPr>
          <p:cNvPr id="11" name="Picture 10">
            <a:extLst>
              <a:ext uri="{FF2B5EF4-FFF2-40B4-BE49-F238E27FC236}">
                <a16:creationId xmlns:a16="http://schemas.microsoft.com/office/drawing/2014/main" id="{B2EE085F-D74F-1532-1943-736059C2F047}"/>
              </a:ext>
            </a:extLst>
          </p:cNvPr>
          <p:cNvPicPr>
            <a:picLocks noChangeAspect="1"/>
          </p:cNvPicPr>
          <p:nvPr/>
        </p:nvPicPr>
        <p:blipFill>
          <a:blip r:embed="rId4"/>
          <a:stretch>
            <a:fillRect/>
          </a:stretch>
        </p:blipFill>
        <p:spPr>
          <a:xfrm>
            <a:off x="7971620" y="1232429"/>
            <a:ext cx="2867425" cy="3648584"/>
          </a:xfrm>
          <a:prstGeom prst="rect">
            <a:avLst/>
          </a:prstGeom>
        </p:spPr>
      </p:pic>
    </p:spTree>
    <p:extLst>
      <p:ext uri="{BB962C8B-B14F-4D97-AF65-F5344CB8AC3E}">
        <p14:creationId xmlns:p14="http://schemas.microsoft.com/office/powerpoint/2010/main" val="1947847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6199" name="Rectangle 6198">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53E44-4863-56C7-27F7-0CEC749D55B6}"/>
              </a:ext>
            </a:extLst>
          </p:cNvPr>
          <p:cNvSpPr>
            <a:spLocks noGrp="1"/>
          </p:cNvSpPr>
          <p:nvPr>
            <p:ph type="title"/>
          </p:nvPr>
        </p:nvSpPr>
        <p:spPr>
          <a:xfrm>
            <a:off x="1451580" y="804519"/>
            <a:ext cx="4795012" cy="1049235"/>
          </a:xfrm>
        </p:spPr>
        <p:txBody>
          <a:bodyPr>
            <a:noAutofit/>
          </a:bodyPr>
          <a:lstStyle/>
          <a:p>
            <a:r>
              <a:rPr lang="en-US" sz="4000"/>
              <a:t>Creating a grid</a:t>
            </a:r>
          </a:p>
        </p:txBody>
      </p:sp>
      <p:cxnSp>
        <p:nvCxnSpPr>
          <p:cNvPr id="6200" name="Straight Connector 6199">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201" name="Rectangle 6200">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Content Placeholder 7">
            <a:extLst>
              <a:ext uri="{FF2B5EF4-FFF2-40B4-BE49-F238E27FC236}">
                <a16:creationId xmlns:a16="http://schemas.microsoft.com/office/drawing/2014/main" id="{D5A2646E-A0F4-3DB4-3D25-67FFE1AD300D}"/>
              </a:ext>
            </a:extLst>
          </p:cNvPr>
          <p:cNvSpPr>
            <a:spLocks noGrp="1"/>
          </p:cNvSpPr>
          <p:nvPr>
            <p:ph idx="1"/>
          </p:nvPr>
        </p:nvSpPr>
        <p:spPr>
          <a:xfrm>
            <a:off x="676879" y="1990332"/>
            <a:ext cx="5099813" cy="4340872"/>
          </a:xfrm>
        </p:spPr>
        <p:txBody>
          <a:bodyPr>
            <a:normAutofit/>
          </a:bodyPr>
          <a:lstStyle/>
          <a:p>
            <a:r>
              <a:rPr lang="en-US" sz="2800"/>
              <a:t>Use a ruler to mark 8 points across the top, and 10 points across the sides. </a:t>
            </a:r>
          </a:p>
          <a:p>
            <a:r>
              <a:rPr lang="en-US" sz="2800"/>
              <a:t>After creating the points, use your ruler to create horizontal and vertical lines to create a grid across the photo. </a:t>
            </a:r>
          </a:p>
        </p:txBody>
      </p:sp>
      <p:pic>
        <p:nvPicPr>
          <p:cNvPr id="3" name="Picture 2" descr="A person with dreadlocks and a grey suit&#10;&#10;Description automatically generated">
            <a:extLst>
              <a:ext uri="{FF2B5EF4-FFF2-40B4-BE49-F238E27FC236}">
                <a16:creationId xmlns:a16="http://schemas.microsoft.com/office/drawing/2014/main" id="{DF2CE918-A20F-A500-12BE-09E4558CC10D}"/>
              </a:ext>
            </a:extLst>
          </p:cNvPr>
          <p:cNvPicPr>
            <a:picLocks noChangeAspect="1"/>
          </p:cNvPicPr>
          <p:nvPr/>
        </p:nvPicPr>
        <p:blipFill>
          <a:blip r:embed="rId2"/>
          <a:stretch>
            <a:fillRect/>
          </a:stretch>
        </p:blipFill>
        <p:spPr>
          <a:xfrm>
            <a:off x="7011432" y="423519"/>
            <a:ext cx="4668921" cy="5894985"/>
          </a:xfrm>
          <a:prstGeom prst="rect">
            <a:avLst/>
          </a:prstGeom>
        </p:spPr>
      </p:pic>
    </p:spTree>
    <p:extLst>
      <p:ext uri="{BB962C8B-B14F-4D97-AF65-F5344CB8AC3E}">
        <p14:creationId xmlns:p14="http://schemas.microsoft.com/office/powerpoint/2010/main" val="2149218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6199" name="Rectangle 6198">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53E44-4863-56C7-27F7-0CEC749D55B6}"/>
              </a:ext>
            </a:extLst>
          </p:cNvPr>
          <p:cNvSpPr>
            <a:spLocks noGrp="1"/>
          </p:cNvSpPr>
          <p:nvPr>
            <p:ph type="title"/>
          </p:nvPr>
        </p:nvSpPr>
        <p:spPr>
          <a:xfrm>
            <a:off x="1451580" y="804519"/>
            <a:ext cx="4795012" cy="1049235"/>
          </a:xfrm>
        </p:spPr>
        <p:txBody>
          <a:bodyPr>
            <a:noAutofit/>
          </a:bodyPr>
          <a:lstStyle/>
          <a:p>
            <a:r>
              <a:rPr lang="en-US" sz="4000"/>
              <a:t>Creating a grid</a:t>
            </a:r>
          </a:p>
        </p:txBody>
      </p:sp>
      <p:cxnSp>
        <p:nvCxnSpPr>
          <p:cNvPr id="6200" name="Straight Connector 6199">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201" name="Rectangle 6200">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Content Placeholder 7">
            <a:extLst>
              <a:ext uri="{FF2B5EF4-FFF2-40B4-BE49-F238E27FC236}">
                <a16:creationId xmlns:a16="http://schemas.microsoft.com/office/drawing/2014/main" id="{D5A2646E-A0F4-3DB4-3D25-67FFE1AD300D}"/>
              </a:ext>
            </a:extLst>
          </p:cNvPr>
          <p:cNvSpPr>
            <a:spLocks noGrp="1"/>
          </p:cNvSpPr>
          <p:nvPr>
            <p:ph idx="1"/>
          </p:nvPr>
        </p:nvSpPr>
        <p:spPr>
          <a:xfrm>
            <a:off x="676879" y="1990332"/>
            <a:ext cx="5099813" cy="4340872"/>
          </a:xfrm>
        </p:spPr>
        <p:txBody>
          <a:bodyPr>
            <a:normAutofit/>
          </a:bodyPr>
          <a:lstStyle/>
          <a:p>
            <a:r>
              <a:rPr lang="en-US" sz="2800"/>
              <a:t>Use a ruler to mark 8 points across the top, and 10 points across the sides. </a:t>
            </a:r>
          </a:p>
          <a:p>
            <a:r>
              <a:rPr lang="en-US" sz="2800"/>
              <a:t>After creating the points, use your ruler to create horizontal and vertical lines to create a grid across the photo. </a:t>
            </a:r>
          </a:p>
        </p:txBody>
      </p:sp>
      <p:pic>
        <p:nvPicPr>
          <p:cNvPr id="3" name="Picture 2" descr="A person with dreadlocks and a grey suit&#10;&#10;Description automatically generated">
            <a:extLst>
              <a:ext uri="{FF2B5EF4-FFF2-40B4-BE49-F238E27FC236}">
                <a16:creationId xmlns:a16="http://schemas.microsoft.com/office/drawing/2014/main" id="{DF2CE918-A20F-A500-12BE-09E4558CC10D}"/>
              </a:ext>
            </a:extLst>
          </p:cNvPr>
          <p:cNvPicPr>
            <a:picLocks noChangeAspect="1"/>
          </p:cNvPicPr>
          <p:nvPr/>
        </p:nvPicPr>
        <p:blipFill>
          <a:blip r:embed="rId2"/>
          <a:stretch>
            <a:fillRect/>
          </a:stretch>
        </p:blipFill>
        <p:spPr>
          <a:xfrm>
            <a:off x="7011432" y="423519"/>
            <a:ext cx="4668921" cy="5894985"/>
          </a:xfrm>
          <a:prstGeom prst="rect">
            <a:avLst/>
          </a:prstGeom>
        </p:spPr>
      </p:pic>
      <p:pic>
        <p:nvPicPr>
          <p:cNvPr id="5" name="Picture 4" descr="9 by 9 Grid | ClipArt ETC">
            <a:extLst>
              <a:ext uri="{FF2B5EF4-FFF2-40B4-BE49-F238E27FC236}">
                <a16:creationId xmlns:a16="http://schemas.microsoft.com/office/drawing/2014/main" id="{F56CEDD4-415B-57D1-F644-679D71FA17E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4384" t="15460" r="14982" b="-138"/>
          <a:stretch/>
        </p:blipFill>
        <p:spPr>
          <a:xfrm>
            <a:off x="7092799" y="539496"/>
            <a:ext cx="4506185" cy="7059377"/>
          </a:xfrm>
          <a:prstGeom prst="rect">
            <a:avLst/>
          </a:prstGeom>
        </p:spPr>
      </p:pic>
    </p:spTree>
    <p:extLst>
      <p:ext uri="{BB962C8B-B14F-4D97-AF65-F5344CB8AC3E}">
        <p14:creationId xmlns:p14="http://schemas.microsoft.com/office/powerpoint/2010/main" val="2140720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6199" name="Rectangle 6198">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53E44-4863-56C7-27F7-0CEC749D55B6}"/>
              </a:ext>
            </a:extLst>
          </p:cNvPr>
          <p:cNvSpPr>
            <a:spLocks noGrp="1"/>
          </p:cNvSpPr>
          <p:nvPr>
            <p:ph type="title"/>
          </p:nvPr>
        </p:nvSpPr>
        <p:spPr>
          <a:xfrm>
            <a:off x="1451580" y="804519"/>
            <a:ext cx="4795012" cy="1049235"/>
          </a:xfrm>
        </p:spPr>
        <p:txBody>
          <a:bodyPr>
            <a:noAutofit/>
          </a:bodyPr>
          <a:lstStyle/>
          <a:p>
            <a:r>
              <a:rPr lang="en-US" sz="4000"/>
              <a:t>using the grid</a:t>
            </a:r>
          </a:p>
        </p:txBody>
      </p:sp>
      <p:cxnSp>
        <p:nvCxnSpPr>
          <p:cNvPr id="6200" name="Straight Connector 6199">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201" name="Rectangle 6200">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Content Placeholder 7">
            <a:extLst>
              <a:ext uri="{FF2B5EF4-FFF2-40B4-BE49-F238E27FC236}">
                <a16:creationId xmlns:a16="http://schemas.microsoft.com/office/drawing/2014/main" id="{D5A2646E-A0F4-3DB4-3D25-67FFE1AD300D}"/>
              </a:ext>
            </a:extLst>
          </p:cNvPr>
          <p:cNvSpPr>
            <a:spLocks noGrp="1"/>
          </p:cNvSpPr>
          <p:nvPr>
            <p:ph idx="1"/>
          </p:nvPr>
        </p:nvSpPr>
        <p:spPr>
          <a:xfrm>
            <a:off x="676879" y="1990332"/>
            <a:ext cx="5099813" cy="4340872"/>
          </a:xfrm>
        </p:spPr>
        <p:txBody>
          <a:bodyPr>
            <a:normAutofit lnSpcReduction="10000"/>
          </a:bodyPr>
          <a:lstStyle/>
          <a:p>
            <a:r>
              <a:rPr lang="en-US" sz="2800"/>
              <a:t>Look at one square at a time, and try to replicate what you see in each grid. </a:t>
            </a:r>
          </a:p>
          <a:p>
            <a:r>
              <a:rPr lang="en-US" sz="2800"/>
              <a:t>Try to keep in mind the size and angle of each shape.</a:t>
            </a:r>
          </a:p>
          <a:p>
            <a:r>
              <a:rPr lang="en-US" sz="2800"/>
              <a:t>When all squares are filled you should have a fully sketched self portrait. </a:t>
            </a:r>
          </a:p>
        </p:txBody>
      </p:sp>
      <p:pic>
        <p:nvPicPr>
          <p:cNvPr id="19" name="Picture 18" descr="A close-up of a person&#10;&#10;Description automatically generated">
            <a:extLst>
              <a:ext uri="{FF2B5EF4-FFF2-40B4-BE49-F238E27FC236}">
                <a16:creationId xmlns:a16="http://schemas.microsoft.com/office/drawing/2014/main" id="{2C0E5CF9-3F6A-3245-2698-9ED699CE4B8F}"/>
              </a:ext>
            </a:extLst>
          </p:cNvPr>
          <p:cNvPicPr>
            <a:picLocks noChangeAspect="1"/>
          </p:cNvPicPr>
          <p:nvPr/>
        </p:nvPicPr>
        <p:blipFill>
          <a:blip r:embed="rId2"/>
          <a:stretch>
            <a:fillRect/>
          </a:stretch>
        </p:blipFill>
        <p:spPr>
          <a:xfrm>
            <a:off x="6264275" y="1527175"/>
            <a:ext cx="2724150" cy="3498850"/>
          </a:xfrm>
          <a:prstGeom prst="rect">
            <a:avLst/>
          </a:prstGeom>
        </p:spPr>
      </p:pic>
      <p:pic>
        <p:nvPicPr>
          <p:cNvPr id="21" name="Picture 20" descr="9 by 9 Grid | ClipArt ETC">
            <a:extLst>
              <a:ext uri="{FF2B5EF4-FFF2-40B4-BE49-F238E27FC236}">
                <a16:creationId xmlns:a16="http://schemas.microsoft.com/office/drawing/2014/main" id="{8DF0F37F-4F92-530B-B13C-81BD8D8821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4384" t="15460" r="14982" b="-138"/>
          <a:stretch/>
        </p:blipFill>
        <p:spPr>
          <a:xfrm>
            <a:off x="9245120" y="1529110"/>
            <a:ext cx="2753585" cy="4303477"/>
          </a:xfrm>
          <a:prstGeom prst="rect">
            <a:avLst/>
          </a:prstGeom>
        </p:spPr>
      </p:pic>
    </p:spTree>
    <p:extLst>
      <p:ext uri="{BB962C8B-B14F-4D97-AF65-F5344CB8AC3E}">
        <p14:creationId xmlns:p14="http://schemas.microsoft.com/office/powerpoint/2010/main" val="3394664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ictures of people&#10;&#10;Description automatically generated">
            <a:extLst>
              <a:ext uri="{FF2B5EF4-FFF2-40B4-BE49-F238E27FC236}">
                <a16:creationId xmlns:a16="http://schemas.microsoft.com/office/drawing/2014/main" id="{E6536EC1-85A2-BAE4-A77D-B78BF1B6DBA4}"/>
              </a:ext>
            </a:extLst>
          </p:cNvPr>
          <p:cNvPicPr>
            <a:picLocks noChangeAspect="1"/>
          </p:cNvPicPr>
          <p:nvPr/>
        </p:nvPicPr>
        <p:blipFill>
          <a:blip r:embed="rId2"/>
          <a:stretch>
            <a:fillRect/>
          </a:stretch>
        </p:blipFill>
        <p:spPr>
          <a:xfrm>
            <a:off x="-4682" y="-2664"/>
            <a:ext cx="12240109" cy="6876242"/>
          </a:xfrm>
          <a:prstGeom prst="rect">
            <a:avLst/>
          </a:prstGeom>
        </p:spPr>
      </p:pic>
    </p:spTree>
    <p:extLst>
      <p:ext uri="{BB962C8B-B14F-4D97-AF65-F5344CB8AC3E}">
        <p14:creationId xmlns:p14="http://schemas.microsoft.com/office/powerpoint/2010/main" val="1580922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6178" name="Rectangle 6177">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80" name="Straight Connector 6179">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30E53E44-4863-56C7-27F7-0CEC749D55B6}"/>
              </a:ext>
            </a:extLst>
          </p:cNvPr>
          <p:cNvSpPr>
            <a:spLocks noGrp="1"/>
          </p:cNvSpPr>
          <p:nvPr>
            <p:ph type="title"/>
          </p:nvPr>
        </p:nvSpPr>
        <p:spPr>
          <a:xfrm>
            <a:off x="576310" y="1051654"/>
            <a:ext cx="6250706" cy="966857"/>
          </a:xfrm>
        </p:spPr>
        <p:txBody>
          <a:bodyPr>
            <a:normAutofit/>
          </a:bodyPr>
          <a:lstStyle/>
          <a:p>
            <a:r>
              <a:rPr lang="en-US"/>
              <a:t>day 1: African American art</a:t>
            </a:r>
          </a:p>
          <a:p>
            <a:endParaRPr lang="en-US"/>
          </a:p>
        </p:txBody>
      </p:sp>
      <p:sp>
        <p:nvSpPr>
          <p:cNvPr id="6182" name="Rectangle 6181">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65E6E040-D490-EC4A-33FD-B64575FEF488}"/>
              </a:ext>
            </a:extLst>
          </p:cNvPr>
          <p:cNvSpPr>
            <a:spLocks noGrp="1"/>
          </p:cNvSpPr>
          <p:nvPr>
            <p:ph idx="1"/>
          </p:nvPr>
        </p:nvSpPr>
        <p:spPr>
          <a:xfrm>
            <a:off x="576311" y="2015732"/>
            <a:ext cx="6231670" cy="3450613"/>
          </a:xfrm>
        </p:spPr>
        <p:txBody>
          <a:bodyPr>
            <a:normAutofit/>
          </a:bodyPr>
          <a:lstStyle/>
          <a:p>
            <a:pPr marL="0" indent="0">
              <a:buNone/>
            </a:pPr>
            <a:r>
              <a:rPr lang="en-US"/>
              <a:t>Pick up the photo I've printed out of you, or use the photo you brought in. </a:t>
            </a:r>
          </a:p>
          <a:p>
            <a:pPr marL="0" indent="0">
              <a:buNone/>
            </a:pPr>
            <a:r>
              <a:rPr lang="en-US"/>
              <a:t>Measure out 8 points across and 10 points down the side.</a:t>
            </a:r>
          </a:p>
          <a:p>
            <a:pPr marL="0" indent="0">
              <a:buNone/>
            </a:pPr>
            <a:r>
              <a:rPr lang="en-US"/>
              <a:t>Connect the lines to create a grid. </a:t>
            </a:r>
          </a:p>
        </p:txBody>
      </p:sp>
      <p:pic>
        <p:nvPicPr>
          <p:cNvPr id="4" name="Picture 3" descr="Jean-michel Basquiat Portrait Basquiat's Handmade Acrylic - Etsy ...">
            <a:extLst>
              <a:ext uri="{FF2B5EF4-FFF2-40B4-BE49-F238E27FC236}">
                <a16:creationId xmlns:a16="http://schemas.microsoft.com/office/drawing/2014/main" id="{32B90FBC-85E4-7023-E222-7461FCE8E8D9}"/>
              </a:ext>
            </a:extLst>
          </p:cNvPr>
          <p:cNvPicPr>
            <a:picLocks noChangeAspect="1"/>
          </p:cNvPicPr>
          <p:nvPr/>
        </p:nvPicPr>
        <p:blipFill>
          <a:blip r:embed="rId2"/>
          <a:srcRect l="1325" r="680" b="-245"/>
          <a:stretch/>
        </p:blipFill>
        <p:spPr>
          <a:xfrm>
            <a:off x="7088281" y="611854"/>
            <a:ext cx="3812193" cy="5190287"/>
          </a:xfrm>
          <a:prstGeom prst="rect">
            <a:avLst/>
          </a:prstGeom>
        </p:spPr>
      </p:pic>
      <p:pic>
        <p:nvPicPr>
          <p:cNvPr id="6184" name="Picture 6183">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186" name="Straight Connector 6185">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906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052" name="Picture 4" descr="Exhibit of Romare Bearden's prints a must-see show at The Hyde">
            <a:extLst>
              <a:ext uri="{FF2B5EF4-FFF2-40B4-BE49-F238E27FC236}">
                <a16:creationId xmlns:a16="http://schemas.microsoft.com/office/drawing/2014/main" id="{74DB046A-5C85-CD81-9C2B-9E9E6C866A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69" b="14719"/>
          <a:stretch/>
        </p:blipFill>
        <p:spPr bwMode="auto">
          <a:xfrm>
            <a:off x="2" y="10"/>
            <a:ext cx="7554138"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2058">
            <a:extLst>
              <a:ext uri="{FF2B5EF4-FFF2-40B4-BE49-F238E27FC236}">
                <a16:creationId xmlns:a16="http://schemas.microsoft.com/office/drawing/2014/main" id="{FE80BA4E-7CA1-4784-8DF0-4050425E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6753"/>
            <a:ext cx="5710296" cy="5572810"/>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5C20C8-3CC6-D29F-5032-A74846C9EFF1}"/>
              </a:ext>
            </a:extLst>
          </p:cNvPr>
          <p:cNvSpPr>
            <a:spLocks noGrp="1"/>
          </p:cNvSpPr>
          <p:nvPr>
            <p:ph type="title"/>
          </p:nvPr>
        </p:nvSpPr>
        <p:spPr>
          <a:xfrm>
            <a:off x="193041" y="804520"/>
            <a:ext cx="5351915" cy="1049235"/>
          </a:xfrm>
        </p:spPr>
        <p:txBody>
          <a:bodyPr>
            <a:normAutofit/>
          </a:bodyPr>
          <a:lstStyle/>
          <a:p>
            <a:pPr algn="ctr"/>
            <a:r>
              <a:rPr lang="en-US" sz="2700">
                <a:solidFill>
                  <a:srgbClr val="FFFFFE"/>
                </a:solidFill>
              </a:rPr>
              <a:t>Role in American culture and history</a:t>
            </a:r>
          </a:p>
        </p:txBody>
      </p:sp>
      <p:cxnSp>
        <p:nvCxnSpPr>
          <p:cNvPr id="2061" name="Straight Connector 2060">
            <a:extLst>
              <a:ext uri="{FF2B5EF4-FFF2-40B4-BE49-F238E27FC236}">
                <a16:creationId xmlns:a16="http://schemas.microsoft.com/office/drawing/2014/main" id="{255D78F3-871F-413A-A637-A2D7184944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6385" y="1847088"/>
            <a:ext cx="4238571" cy="0"/>
          </a:xfrm>
          <a:prstGeom prst="line">
            <a:avLst/>
          </a:prstGeom>
          <a:ln w="31750">
            <a:solidFill>
              <a:srgbClr val="BC9350"/>
            </a:solidFill>
          </a:ln>
        </p:spPr>
        <p:style>
          <a:lnRef idx="3">
            <a:schemeClr val="accent1"/>
          </a:lnRef>
          <a:fillRef idx="0">
            <a:schemeClr val="accent1"/>
          </a:fillRef>
          <a:effectRef idx="2">
            <a:schemeClr val="accent1"/>
          </a:effectRef>
          <a:fontRef idx="minor">
            <a:schemeClr val="tx1"/>
          </a:fontRef>
        </p:style>
      </p:cxnSp>
      <p:sp>
        <p:nvSpPr>
          <p:cNvPr id="3" name="Content Placeholder 2">
            <a:extLst>
              <a:ext uri="{FF2B5EF4-FFF2-40B4-BE49-F238E27FC236}">
                <a16:creationId xmlns:a16="http://schemas.microsoft.com/office/drawing/2014/main" id="{8D254D27-8A71-BD77-B674-2DFCF8BCAA77}"/>
              </a:ext>
            </a:extLst>
          </p:cNvPr>
          <p:cNvSpPr>
            <a:spLocks noGrp="1"/>
          </p:cNvSpPr>
          <p:nvPr>
            <p:ph idx="1"/>
          </p:nvPr>
        </p:nvSpPr>
        <p:spPr>
          <a:xfrm>
            <a:off x="193041" y="2015733"/>
            <a:ext cx="5351916" cy="4021267"/>
          </a:xfrm>
        </p:spPr>
        <p:txBody>
          <a:bodyPr>
            <a:normAutofit/>
          </a:bodyPr>
          <a:lstStyle/>
          <a:p>
            <a:pPr>
              <a:lnSpc>
                <a:spcPct val="110000"/>
              </a:lnSpc>
              <a:buClr>
                <a:srgbClr val="BC9350"/>
              </a:buClr>
            </a:pPr>
            <a:r>
              <a:rPr lang="en-US" sz="1800">
                <a:solidFill>
                  <a:schemeClr val="bg1"/>
                </a:solidFill>
                <a:ea typeface="+mn-lt"/>
                <a:cs typeface="+mn-lt"/>
              </a:rPr>
              <a:t>African American art is a lively and diverse way of showing creativity, representing the experiences, history, and culture of African Americans in the U.S. It includes many different types of art, like painting, sculpture, photography, printmaking, and more.</a:t>
            </a:r>
            <a:br>
              <a:rPr lang="en-US" sz="1800">
                <a:solidFill>
                  <a:schemeClr val="bg1"/>
                </a:solidFill>
              </a:rPr>
            </a:br>
            <a:endParaRPr lang="en-US" sz="1800">
              <a:solidFill>
                <a:schemeClr val="bg1"/>
              </a:solidFill>
            </a:endParaRPr>
          </a:p>
          <a:p>
            <a:pPr>
              <a:lnSpc>
                <a:spcPct val="110000"/>
              </a:lnSpc>
              <a:buClr>
                <a:srgbClr val="BC9350"/>
              </a:buClr>
            </a:pPr>
            <a:r>
              <a:rPr lang="en-US" sz="1800">
                <a:solidFill>
                  <a:srgbClr val="FFFFFE"/>
                </a:solidFill>
                <a:ea typeface="+mn-lt"/>
                <a:cs typeface="+mn-lt"/>
              </a:rPr>
              <a:t>African American art has a deep and important history that comes from African traditions and has been shaped by the experiences of African Americans over time. This art has helped tell the story of African American life, celebrate their culture, and stand up against unfair treatment in society.</a:t>
            </a:r>
          </a:p>
        </p:txBody>
      </p:sp>
      <p:pic>
        <p:nvPicPr>
          <p:cNvPr id="2054" name="Picture 6" descr="Faith Ringgold - An Exploration of the Artistic Life of Faith Ringgold">
            <a:extLst>
              <a:ext uri="{FF2B5EF4-FFF2-40B4-BE49-F238E27FC236}">
                <a16:creationId xmlns:a16="http://schemas.microsoft.com/office/drawing/2014/main" id="{84C1103F-599B-1F9C-6F60-284978F87D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686" r="2" b="16269"/>
          <a:stretch/>
        </p:blipFill>
        <p:spPr bwMode="auto">
          <a:xfrm>
            <a:off x="7555679" y="1"/>
            <a:ext cx="4636321" cy="26111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hy the Works of Visionary Artist Jacob Lawrence Still Resonate a ...">
            <a:extLst>
              <a:ext uri="{FF2B5EF4-FFF2-40B4-BE49-F238E27FC236}">
                <a16:creationId xmlns:a16="http://schemas.microsoft.com/office/drawing/2014/main" id="{7B3C45DA-BD16-53E6-6849-C67E07E788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648" b="-2"/>
          <a:stretch/>
        </p:blipFill>
        <p:spPr bwMode="auto">
          <a:xfrm>
            <a:off x="7554139" y="2611818"/>
            <a:ext cx="4636321" cy="4246181"/>
          </a:xfrm>
          <a:prstGeom prst="rect">
            <a:avLst/>
          </a:prstGeom>
          <a:noFill/>
          <a:extLst>
            <a:ext uri="{909E8E84-426E-40DD-AFC4-6F175D3DCCD1}">
              <a14:hiddenFill xmlns:a14="http://schemas.microsoft.com/office/drawing/2010/main">
                <a:solidFill>
                  <a:srgbClr val="FFFFFF"/>
                </a:solidFill>
              </a14:hiddenFill>
            </a:ext>
          </a:extLst>
        </p:spPr>
      </p:pic>
      <p:cxnSp>
        <p:nvCxnSpPr>
          <p:cNvPr id="2063" name="Straight Connector 2062">
            <a:extLst>
              <a:ext uri="{FF2B5EF4-FFF2-40B4-BE49-F238E27FC236}">
                <a16:creationId xmlns:a16="http://schemas.microsoft.com/office/drawing/2014/main" id="{E3693DA3-D7EC-4876-8C21-B39568C3B5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4139" y="-680"/>
            <a:ext cx="0" cy="6858003"/>
          </a:xfrm>
          <a:prstGeom prst="line">
            <a:avLst/>
          </a:prstGeom>
          <a:ln w="101600">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2065" name="Straight Connector 2064">
            <a:extLst>
              <a:ext uri="{FF2B5EF4-FFF2-40B4-BE49-F238E27FC236}">
                <a16:creationId xmlns:a16="http://schemas.microsoft.com/office/drawing/2014/main" id="{D4917554-49C8-4239-9483-9825DDB42D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554138" y="2611143"/>
            <a:ext cx="4637863" cy="0"/>
          </a:xfrm>
          <a:prstGeom prst="line">
            <a:avLst/>
          </a:prstGeom>
          <a:ln w="101600">
            <a:solidFill>
              <a:srgbClr val="00000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287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3" name="Rectangle 4112">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he meaning of Shadows in Kara Walker's work | Art News by Kooness">
            <a:extLst>
              <a:ext uri="{FF2B5EF4-FFF2-40B4-BE49-F238E27FC236}">
                <a16:creationId xmlns:a16="http://schemas.microsoft.com/office/drawing/2014/main" id="{7E788DD7-C4B2-9444-1D3C-9C238D99A67D}"/>
              </a:ext>
            </a:extLst>
          </p:cNvPr>
          <p:cNvPicPr>
            <a:picLocks noChangeAspect="1" noChangeArrowheads="1"/>
          </p:cNvPicPr>
          <p:nvPr/>
        </p:nvPicPr>
        <p:blipFill rotWithShape="1">
          <a:blip r:embed="rId2">
            <a:alphaModFix amt="50000"/>
            <a:grayscl/>
            <a:extLst>
              <a:ext uri="{28A0092B-C50C-407E-A947-70E740481C1C}">
                <a14:useLocalDpi xmlns:a14="http://schemas.microsoft.com/office/drawing/2010/main" val="0"/>
              </a:ext>
            </a:extLst>
          </a:blip>
          <a:srcRect t="9869" r="-1" b="5542"/>
          <a:stretch/>
        </p:blipFill>
        <p:spPr bwMode="auto">
          <a:xfrm>
            <a:off x="2" y="10"/>
            <a:ext cx="12191695" cy="6857990"/>
          </a:xfrm>
          <a:prstGeom prst="rect">
            <a:avLst/>
          </a:prstGeom>
          <a:noFill/>
          <a:extLst>
            <a:ext uri="{909E8E84-426E-40DD-AFC4-6F175D3DCCD1}">
              <a14:hiddenFill xmlns:a14="http://schemas.microsoft.com/office/drawing/2010/main">
                <a:solidFill>
                  <a:srgbClr val="FFFFFF"/>
                </a:solidFill>
              </a14:hiddenFill>
            </a:ext>
          </a:extLst>
        </p:spPr>
      </p:pic>
      <p:sp>
        <p:nvSpPr>
          <p:cNvPr id="4115"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4117"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sp>
        <p:nvSpPr>
          <p:cNvPr id="4119" name="Rectangle 4118">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D8F7774-44F0-9E1B-75CB-08E3484DFC7E}"/>
              </a:ext>
            </a:extLst>
          </p:cNvPr>
          <p:cNvSpPr>
            <a:spLocks noGrp="1"/>
          </p:cNvSpPr>
          <p:nvPr>
            <p:ph type="title"/>
          </p:nvPr>
        </p:nvSpPr>
        <p:spPr>
          <a:xfrm>
            <a:off x="1130271" y="1193800"/>
            <a:ext cx="3193050" cy="4699000"/>
          </a:xfrm>
        </p:spPr>
        <p:txBody>
          <a:bodyPr anchor="ctr">
            <a:normAutofit/>
          </a:bodyPr>
          <a:lstStyle/>
          <a:p>
            <a:r>
              <a:rPr lang="en-US"/>
              <a:t>Themes and Styles</a:t>
            </a:r>
          </a:p>
        </p:txBody>
      </p:sp>
      <p:cxnSp>
        <p:nvCxnSpPr>
          <p:cNvPr id="4121" name="Straight Connector 4120">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455F28C-86F8-CB7D-818F-42E3DC729A9E}"/>
              </a:ext>
            </a:extLst>
          </p:cNvPr>
          <p:cNvSpPr>
            <a:spLocks noGrp="1"/>
          </p:cNvSpPr>
          <p:nvPr>
            <p:ph idx="1"/>
          </p:nvPr>
        </p:nvSpPr>
        <p:spPr>
          <a:xfrm>
            <a:off x="4976636" y="1193800"/>
            <a:ext cx="6085091" cy="4699000"/>
          </a:xfrm>
        </p:spPr>
        <p:txBody>
          <a:bodyPr anchor="ctr">
            <a:normAutofit/>
          </a:bodyPr>
          <a:lstStyle/>
          <a:p>
            <a:r>
              <a:rPr lang="en-US"/>
              <a:t>Identity and self-expression</a:t>
            </a:r>
          </a:p>
          <a:p>
            <a:r>
              <a:rPr lang="en-US"/>
              <a:t>Social justice and civil rights</a:t>
            </a:r>
          </a:p>
          <a:p>
            <a:r>
              <a:rPr lang="en-US"/>
              <a:t>Cultural heritage and storytelling</a:t>
            </a:r>
          </a:p>
        </p:txBody>
      </p:sp>
      <p:sp>
        <p:nvSpPr>
          <p:cNvPr id="4123"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spTree>
    <p:extLst>
      <p:ext uri="{BB962C8B-B14F-4D97-AF65-F5344CB8AC3E}">
        <p14:creationId xmlns:p14="http://schemas.microsoft.com/office/powerpoint/2010/main" val="280796037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076" name="Picture 4" descr="Jacob Lawrence: The Migration Series | MoMA">
            <a:extLst>
              <a:ext uri="{FF2B5EF4-FFF2-40B4-BE49-F238E27FC236}">
                <a16:creationId xmlns:a16="http://schemas.microsoft.com/office/drawing/2014/main" id="{9F367070-F816-06BF-B8A9-FF207FBD73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2" r="2" b="7816"/>
          <a:stretch/>
        </p:blipFill>
        <p:spPr bwMode="auto">
          <a:xfrm>
            <a:off x="20" y="1"/>
            <a:ext cx="4636301" cy="261114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AITH RINGGOLD STORY QUILT HEADLINES APRIL AFRICAN-AMERICAN FINE ART ...">
            <a:extLst>
              <a:ext uri="{FF2B5EF4-FFF2-40B4-BE49-F238E27FC236}">
                <a16:creationId xmlns:a16="http://schemas.microsoft.com/office/drawing/2014/main" id="{8E6633EE-BF9D-EED0-86D0-7361438C60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8416"/>
          <a:stretch/>
        </p:blipFill>
        <p:spPr bwMode="auto">
          <a:xfrm>
            <a:off x="20" y="2611818"/>
            <a:ext cx="4636301" cy="424618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omare Bearden's Collages of Life in the Rural South and Industrial North">
            <a:extLst>
              <a:ext uri="{FF2B5EF4-FFF2-40B4-BE49-F238E27FC236}">
                <a16:creationId xmlns:a16="http://schemas.microsoft.com/office/drawing/2014/main" id="{4ED614EC-C620-CB81-0F90-9FFAB09822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07" r="8877" b="-1"/>
          <a:stretch/>
        </p:blipFill>
        <p:spPr bwMode="auto">
          <a:xfrm>
            <a:off x="4637862" y="10"/>
            <a:ext cx="7554138"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3112" name="Straight Connector 3111">
            <a:extLst>
              <a:ext uri="{FF2B5EF4-FFF2-40B4-BE49-F238E27FC236}">
                <a16:creationId xmlns:a16="http://schemas.microsoft.com/office/drawing/2014/main" id="{486C2807-080F-4732-935D-46D998CEF9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38193" y="-680"/>
            <a:ext cx="0" cy="6858003"/>
          </a:xfrm>
          <a:prstGeom prst="line">
            <a:avLst/>
          </a:prstGeom>
          <a:ln w="101600">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3114" name="Straight Connector 3113">
            <a:extLst>
              <a:ext uri="{FF2B5EF4-FFF2-40B4-BE49-F238E27FC236}">
                <a16:creationId xmlns:a16="http://schemas.microsoft.com/office/drawing/2014/main" id="{BC5715EC-93DA-418D-B295-447EA0AC75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611143"/>
            <a:ext cx="4637863" cy="0"/>
          </a:xfrm>
          <a:prstGeom prst="line">
            <a:avLst/>
          </a:prstGeom>
          <a:ln w="101600">
            <a:solidFill>
              <a:srgbClr val="000001"/>
            </a:solidFill>
          </a:ln>
        </p:spPr>
        <p:style>
          <a:lnRef idx="1">
            <a:schemeClr val="accent1"/>
          </a:lnRef>
          <a:fillRef idx="0">
            <a:schemeClr val="accent1"/>
          </a:fillRef>
          <a:effectRef idx="0">
            <a:schemeClr val="accent1"/>
          </a:effectRef>
          <a:fontRef idx="minor">
            <a:schemeClr val="tx1"/>
          </a:fontRef>
        </p:style>
      </p:cxnSp>
      <p:sp>
        <p:nvSpPr>
          <p:cNvPr id="3116" name="Rectangle 3115">
            <a:extLst>
              <a:ext uri="{FF2B5EF4-FFF2-40B4-BE49-F238E27FC236}">
                <a16:creationId xmlns:a16="http://schemas.microsoft.com/office/drawing/2014/main" id="{6F4DE228-1CFA-4815-BE77-B826C40BA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1704" y="639571"/>
            <a:ext cx="5710296" cy="5572810"/>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5A8EDE-4D85-5907-D19E-9188FB398E09}"/>
              </a:ext>
            </a:extLst>
          </p:cNvPr>
          <p:cNvSpPr txBox="1"/>
          <p:nvPr/>
        </p:nvSpPr>
        <p:spPr>
          <a:xfrm>
            <a:off x="6643557" y="804520"/>
            <a:ext cx="5223323" cy="1049235"/>
          </a:xfrm>
          <a:prstGeom prst="rect">
            <a:avLst/>
          </a:prstGeom>
        </p:spPr>
        <p:txBody>
          <a:bodyPr vert="horz" lIns="91440" tIns="45720" rIns="91440" bIns="45720" rtlCol="0" anchor="t">
            <a:normAutofit/>
          </a:bodyPr>
          <a:lstStyle/>
          <a:p>
            <a:pPr algn="r" defTabSz="914400">
              <a:lnSpc>
                <a:spcPct val="90000"/>
              </a:lnSpc>
              <a:spcBef>
                <a:spcPct val="0"/>
              </a:spcBef>
              <a:spcAft>
                <a:spcPts val="600"/>
              </a:spcAft>
            </a:pPr>
            <a:r>
              <a:rPr lang="en-US" sz="3200" cap="all">
                <a:solidFill>
                  <a:srgbClr val="FFFFFE"/>
                </a:solidFill>
                <a:latin typeface="+mj-lt"/>
                <a:ea typeface="+mj-ea"/>
                <a:cs typeface="+mj-cs"/>
              </a:rPr>
              <a:t>Prominent Artists</a:t>
            </a:r>
          </a:p>
        </p:txBody>
      </p:sp>
      <p:cxnSp>
        <p:nvCxnSpPr>
          <p:cNvPr id="3118" name="Straight Connector 3117">
            <a:extLst>
              <a:ext uri="{FF2B5EF4-FFF2-40B4-BE49-F238E27FC236}">
                <a16:creationId xmlns:a16="http://schemas.microsoft.com/office/drawing/2014/main" id="{07B48410-FC88-43C4-A171-39EC001874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43557" y="1847088"/>
            <a:ext cx="42355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Content Placeholder 2">
            <a:extLst>
              <a:ext uri="{FF2B5EF4-FFF2-40B4-BE49-F238E27FC236}">
                <a16:creationId xmlns:a16="http://schemas.microsoft.com/office/drawing/2014/main" id="{BB8FC189-1928-B4F1-4D84-01FE1C6D0781}"/>
              </a:ext>
            </a:extLst>
          </p:cNvPr>
          <p:cNvSpPr>
            <a:spLocks noGrp="1"/>
          </p:cNvSpPr>
          <p:nvPr>
            <p:ph idx="1"/>
          </p:nvPr>
        </p:nvSpPr>
        <p:spPr>
          <a:xfrm>
            <a:off x="6643557" y="2015733"/>
            <a:ext cx="5223323" cy="4021267"/>
          </a:xfrm>
        </p:spPr>
        <p:txBody>
          <a:bodyPr vert="horz" lIns="91440" tIns="45720" rIns="91440" bIns="45720" rtlCol="0" anchor="t">
            <a:normAutofit/>
          </a:bodyPr>
          <a:lstStyle/>
          <a:p>
            <a:pPr algn="r"/>
            <a:r>
              <a:rPr lang="en-US">
                <a:solidFill>
                  <a:srgbClr val="FFFFFE"/>
                </a:solidFill>
              </a:rPr>
              <a:t> 	Jacob Lawrence's "Migration Series" depicting the Great Migration.</a:t>
            </a:r>
          </a:p>
          <a:p>
            <a:pPr algn="r"/>
            <a:r>
              <a:rPr lang="en-US">
                <a:solidFill>
                  <a:srgbClr val="FFFFFE"/>
                </a:solidFill>
              </a:rPr>
              <a:t>	Romare Bearden's collage art that reflects African American life.</a:t>
            </a:r>
          </a:p>
          <a:p>
            <a:pPr algn="r"/>
            <a:r>
              <a:rPr lang="en-US">
                <a:solidFill>
                  <a:srgbClr val="FFFFFE"/>
                </a:solidFill>
              </a:rPr>
              <a:t>	Faith Ringgold's story quilts.</a:t>
            </a:r>
          </a:p>
          <a:p>
            <a:pPr algn="r"/>
            <a:r>
              <a:rPr lang="en-US">
                <a:solidFill>
                  <a:srgbClr val="FFFFFE"/>
                </a:solidFill>
              </a:rPr>
              <a:t>	Jean-Michel Basquiat's graffiti and neo-expressionist art.</a:t>
            </a:r>
          </a:p>
        </p:txBody>
      </p:sp>
      <p:pic>
        <p:nvPicPr>
          <p:cNvPr id="6" name="Picture 2" descr="African American Art Paintings - Black Artist Paintings - AFRICAN ...">
            <a:extLst>
              <a:ext uri="{FF2B5EF4-FFF2-40B4-BE49-F238E27FC236}">
                <a16:creationId xmlns:a16="http://schemas.microsoft.com/office/drawing/2014/main" id="{DA5624D8-5710-8BD6-FE3A-B19EB432F9A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51" t="18214" r="-356" b="17120"/>
          <a:stretch/>
        </p:blipFill>
        <p:spPr bwMode="auto">
          <a:xfrm>
            <a:off x="-771" y="-445"/>
            <a:ext cx="4646929" cy="262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743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95" name="Rectangle 7194">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lhouette of a person&amp;#39;s head&#10;&#10;Description automatically generated">
            <a:extLst>
              <a:ext uri="{FF2B5EF4-FFF2-40B4-BE49-F238E27FC236}">
                <a16:creationId xmlns:a16="http://schemas.microsoft.com/office/drawing/2014/main" id="{E0385FFD-062C-45F0-5783-F65BA99370DE}"/>
              </a:ext>
            </a:extLst>
          </p:cNvPr>
          <p:cNvPicPr>
            <a:picLocks noChangeAspect="1"/>
          </p:cNvPicPr>
          <p:nvPr/>
        </p:nvPicPr>
        <p:blipFill>
          <a:blip r:embed="rId2">
            <a:alphaModFix amt="50000"/>
          </a:blip>
          <a:srcRect l="3" r="-109" b="15580"/>
          <a:stretch/>
        </p:blipFill>
        <p:spPr>
          <a:xfrm>
            <a:off x="305" y="10"/>
            <a:ext cx="12204508" cy="6870018"/>
          </a:xfrm>
          <a:prstGeom prst="rect">
            <a:avLst/>
          </a:prstGeom>
        </p:spPr>
      </p:pic>
      <p:sp>
        <p:nvSpPr>
          <p:cNvPr id="7197"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7199"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sp>
        <p:nvSpPr>
          <p:cNvPr id="7201" name="Rectangle 7200">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695FB20-7F23-4194-1881-DB0C7ABE36C9}"/>
              </a:ext>
            </a:extLst>
          </p:cNvPr>
          <p:cNvSpPr>
            <a:spLocks noGrp="1"/>
          </p:cNvSpPr>
          <p:nvPr>
            <p:ph type="title"/>
          </p:nvPr>
        </p:nvSpPr>
        <p:spPr>
          <a:xfrm>
            <a:off x="1130271" y="1193800"/>
            <a:ext cx="3193050" cy="4699000"/>
          </a:xfrm>
        </p:spPr>
        <p:txBody>
          <a:bodyPr anchor="ctr">
            <a:normAutofit/>
          </a:bodyPr>
          <a:lstStyle/>
          <a:p>
            <a:r>
              <a:rPr lang="en-US" sz="2700"/>
              <a:t>Visual characteristics</a:t>
            </a:r>
          </a:p>
        </p:txBody>
      </p:sp>
      <p:cxnSp>
        <p:nvCxnSpPr>
          <p:cNvPr id="7203" name="Straight Connector 7202">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C24965D-16B0-7947-768E-5710873F7632}"/>
              </a:ext>
            </a:extLst>
          </p:cNvPr>
          <p:cNvSpPr>
            <a:spLocks noGrp="1"/>
          </p:cNvSpPr>
          <p:nvPr>
            <p:ph idx="1"/>
          </p:nvPr>
        </p:nvSpPr>
        <p:spPr>
          <a:xfrm>
            <a:off x="4976636" y="1193800"/>
            <a:ext cx="6085091" cy="4699000"/>
          </a:xfrm>
        </p:spPr>
        <p:txBody>
          <a:bodyPr anchor="ctr">
            <a:normAutofit/>
          </a:bodyPr>
          <a:lstStyle/>
          <a:p>
            <a:r>
              <a:rPr lang="en-US"/>
              <a:t>Expressionism/Abstraction</a:t>
            </a:r>
          </a:p>
          <a:p>
            <a:r>
              <a:rPr lang="en-US"/>
              <a:t>Portraiture</a:t>
            </a:r>
          </a:p>
          <a:p>
            <a:r>
              <a:rPr lang="en-US"/>
              <a:t>Symbolism/Cultural Identity</a:t>
            </a:r>
          </a:p>
        </p:txBody>
      </p:sp>
      <p:sp>
        <p:nvSpPr>
          <p:cNvPr id="7205"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spTree>
    <p:extLst>
      <p:ext uri="{BB962C8B-B14F-4D97-AF65-F5344CB8AC3E}">
        <p14:creationId xmlns:p14="http://schemas.microsoft.com/office/powerpoint/2010/main" val="96152228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53E44-4863-56C7-27F7-0CEC749D55B6}"/>
              </a:ext>
            </a:extLst>
          </p:cNvPr>
          <p:cNvSpPr>
            <a:spLocks noGrp="1"/>
          </p:cNvSpPr>
          <p:nvPr>
            <p:ph type="title"/>
          </p:nvPr>
        </p:nvSpPr>
        <p:spPr>
          <a:xfrm>
            <a:off x="1451579" y="804519"/>
            <a:ext cx="9603275" cy="1049235"/>
          </a:xfrm>
        </p:spPr>
        <p:txBody>
          <a:bodyPr>
            <a:normAutofit/>
          </a:bodyPr>
          <a:lstStyle/>
          <a:p>
            <a:r>
              <a:rPr lang="en-US"/>
              <a:t>African American art TODAY</a:t>
            </a:r>
          </a:p>
        </p:txBody>
      </p:sp>
      <p:sp>
        <p:nvSpPr>
          <p:cNvPr id="3" name="Content Placeholder 2">
            <a:extLst>
              <a:ext uri="{FF2B5EF4-FFF2-40B4-BE49-F238E27FC236}">
                <a16:creationId xmlns:a16="http://schemas.microsoft.com/office/drawing/2014/main" id="{65E6E040-D490-EC4A-33FD-B64575FEF488}"/>
              </a:ext>
            </a:extLst>
          </p:cNvPr>
          <p:cNvSpPr>
            <a:spLocks noGrp="1"/>
          </p:cNvSpPr>
          <p:nvPr>
            <p:ph idx="1"/>
          </p:nvPr>
        </p:nvSpPr>
        <p:spPr>
          <a:xfrm>
            <a:off x="444192" y="1976989"/>
            <a:ext cx="5176725" cy="3489358"/>
          </a:xfrm>
        </p:spPr>
        <p:txBody>
          <a:bodyPr>
            <a:noAutofit/>
          </a:bodyPr>
          <a:lstStyle/>
          <a:p>
            <a:r>
              <a:rPr lang="en-US" sz="2200"/>
              <a:t>African American art is not only a testament to the creativity and resilience of the African American community but also a valuable part of American cultural heritage. It continues to evolve and thrive, making a lasting impact on the art world and society at large.</a:t>
            </a:r>
          </a:p>
        </p:txBody>
      </p:sp>
      <p:pic>
        <p:nvPicPr>
          <p:cNvPr id="6150" name="Picture 6" descr="Afro Woman wall art decor, Canvas print, ORANGE, African American art ...">
            <a:extLst>
              <a:ext uri="{FF2B5EF4-FFF2-40B4-BE49-F238E27FC236}">
                <a16:creationId xmlns:a16="http://schemas.microsoft.com/office/drawing/2014/main" id="{C4C7CEA3-3382-291C-6AA3-1A9EFA86A60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48298" y="1949562"/>
            <a:ext cx="1422370" cy="177796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ontemporary Black Artists You Need to Know">
            <a:extLst>
              <a:ext uri="{FF2B5EF4-FFF2-40B4-BE49-F238E27FC236}">
                <a16:creationId xmlns:a16="http://schemas.microsoft.com/office/drawing/2014/main" id="{4837C815-0641-D4B3-4AAE-6899B28DF4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76" t="7386" r="8204" b="12574"/>
          <a:stretch/>
        </p:blipFill>
        <p:spPr bwMode="auto">
          <a:xfrm>
            <a:off x="5831840" y="2236470"/>
            <a:ext cx="2661920" cy="298211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frican American Art Paintings - Black Artist Paintings - AFRICAN ...">
            <a:extLst>
              <a:ext uri="{FF2B5EF4-FFF2-40B4-BE49-F238E27FC236}">
                <a16:creationId xmlns:a16="http://schemas.microsoft.com/office/drawing/2014/main" id="{947ED1C1-342A-4E9B-2438-C1DCAC7312B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53079" y="3823334"/>
            <a:ext cx="2212809" cy="1643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330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2" name="Picture 11" descr="A close up of colorful paper&#10;&#10;Description automatically generated">
            <a:extLst>
              <a:ext uri="{FF2B5EF4-FFF2-40B4-BE49-F238E27FC236}">
                <a16:creationId xmlns:a16="http://schemas.microsoft.com/office/drawing/2014/main" id="{34C5D3EE-7BF8-E9B2-24F2-91C01A6BA5E7}"/>
              </a:ext>
            </a:extLst>
          </p:cNvPr>
          <p:cNvPicPr>
            <a:picLocks noChangeAspect="1"/>
          </p:cNvPicPr>
          <p:nvPr/>
        </p:nvPicPr>
        <p:blipFill>
          <a:blip r:embed="rId2"/>
          <a:stretch>
            <a:fillRect/>
          </a:stretch>
        </p:blipFill>
        <p:spPr>
          <a:xfrm>
            <a:off x="1673" y="-13516"/>
            <a:ext cx="7554869" cy="6885030"/>
          </a:xfrm>
          <a:prstGeom prst="rect">
            <a:avLst/>
          </a:prstGeom>
        </p:spPr>
      </p:pic>
      <p:pic>
        <p:nvPicPr>
          <p:cNvPr id="10" name="Picture 9" descr="Multi-colored paper">
            <a:extLst>
              <a:ext uri="{FF2B5EF4-FFF2-40B4-BE49-F238E27FC236}">
                <a16:creationId xmlns:a16="http://schemas.microsoft.com/office/drawing/2014/main" id="{166E40C5-17B5-66E3-F98A-68EFCAC332BE}"/>
              </a:ext>
            </a:extLst>
          </p:cNvPr>
          <p:cNvPicPr>
            <a:picLocks noChangeAspect="1"/>
          </p:cNvPicPr>
          <p:nvPr/>
        </p:nvPicPr>
        <p:blipFill>
          <a:blip r:embed="rId3"/>
          <a:srcRect t="-39" r="27749" b="-49"/>
          <a:stretch/>
        </p:blipFill>
        <p:spPr>
          <a:xfrm>
            <a:off x="-20595" y="-23288"/>
            <a:ext cx="7560674" cy="6895029"/>
          </a:xfrm>
          <a:prstGeom prst="rect">
            <a:avLst/>
          </a:prstGeom>
        </p:spPr>
      </p:pic>
      <p:sp>
        <p:nvSpPr>
          <p:cNvPr id="6155" name="Rectangle 6154">
            <a:extLst>
              <a:ext uri="{FF2B5EF4-FFF2-40B4-BE49-F238E27FC236}">
                <a16:creationId xmlns:a16="http://schemas.microsoft.com/office/drawing/2014/main" id="{FE80BA4E-7CA1-4784-8DF0-4050425E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6753"/>
            <a:ext cx="5710296" cy="5572810"/>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53E44-4863-56C7-27F7-0CEC749D55B6}"/>
              </a:ext>
            </a:extLst>
          </p:cNvPr>
          <p:cNvSpPr>
            <a:spLocks noGrp="1"/>
          </p:cNvSpPr>
          <p:nvPr>
            <p:ph type="title"/>
          </p:nvPr>
        </p:nvSpPr>
        <p:spPr>
          <a:xfrm>
            <a:off x="1304017" y="804520"/>
            <a:ext cx="4240939" cy="1049235"/>
          </a:xfrm>
        </p:spPr>
        <p:txBody>
          <a:bodyPr>
            <a:normAutofit/>
          </a:bodyPr>
          <a:lstStyle/>
          <a:p>
            <a:r>
              <a:rPr lang="en-US">
                <a:solidFill>
                  <a:srgbClr val="FFFFFE"/>
                </a:solidFill>
              </a:rPr>
              <a:t>Element of art:</a:t>
            </a:r>
            <a:br>
              <a:rPr lang="en-US">
                <a:solidFill>
                  <a:srgbClr val="FFFFFE"/>
                </a:solidFill>
              </a:rPr>
            </a:br>
            <a:r>
              <a:rPr lang="en-US">
                <a:solidFill>
                  <a:srgbClr val="FFFFFE"/>
                </a:solidFill>
              </a:rPr>
              <a:t>color</a:t>
            </a:r>
            <a:endParaRPr lang="en-US"/>
          </a:p>
        </p:txBody>
      </p:sp>
      <p:cxnSp>
        <p:nvCxnSpPr>
          <p:cNvPr id="6157" name="Straight Connector 6156">
            <a:extLst>
              <a:ext uri="{FF2B5EF4-FFF2-40B4-BE49-F238E27FC236}">
                <a16:creationId xmlns:a16="http://schemas.microsoft.com/office/drawing/2014/main" id="{255D78F3-871F-413A-A637-A2D7184944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6385" y="1847088"/>
            <a:ext cx="4238571" cy="0"/>
          </a:xfrm>
          <a:prstGeom prst="line">
            <a:avLst/>
          </a:prstGeom>
          <a:ln w="31750">
            <a:solidFill>
              <a:srgbClr val="E43003"/>
            </a:solidFill>
          </a:ln>
        </p:spPr>
        <p:style>
          <a:lnRef idx="3">
            <a:schemeClr val="accent1"/>
          </a:lnRef>
          <a:fillRef idx="0">
            <a:schemeClr val="accent1"/>
          </a:fillRef>
          <a:effectRef idx="2">
            <a:schemeClr val="accent1"/>
          </a:effectRef>
          <a:fontRef idx="minor">
            <a:schemeClr val="tx1"/>
          </a:fontRef>
        </p:style>
      </p:cxnSp>
      <p:sp>
        <p:nvSpPr>
          <p:cNvPr id="3" name="Content Placeholder 2">
            <a:extLst>
              <a:ext uri="{FF2B5EF4-FFF2-40B4-BE49-F238E27FC236}">
                <a16:creationId xmlns:a16="http://schemas.microsoft.com/office/drawing/2014/main" id="{65E6E040-D490-EC4A-33FD-B64575FEF488}"/>
              </a:ext>
            </a:extLst>
          </p:cNvPr>
          <p:cNvSpPr>
            <a:spLocks noGrp="1"/>
          </p:cNvSpPr>
          <p:nvPr>
            <p:ph idx="1"/>
          </p:nvPr>
        </p:nvSpPr>
        <p:spPr>
          <a:xfrm>
            <a:off x="1304017" y="2015733"/>
            <a:ext cx="4240939" cy="4021267"/>
          </a:xfrm>
        </p:spPr>
        <p:txBody>
          <a:bodyPr>
            <a:normAutofit fontScale="92500"/>
          </a:bodyPr>
          <a:lstStyle/>
          <a:p>
            <a:pPr marL="0" indent="0">
              <a:buNone/>
            </a:pPr>
            <a:r>
              <a:rPr lang="en-US">
                <a:solidFill>
                  <a:srgbClr val="FFFFFE"/>
                </a:solidFill>
              </a:rPr>
              <a:t>Color: Element of Art defined by hue, saturation, and luminosity often used to convey mood.</a:t>
            </a:r>
          </a:p>
          <a:p>
            <a:pPr marL="0" indent="0">
              <a:buNone/>
            </a:pPr>
            <a:r>
              <a:rPr lang="en-US">
                <a:solidFill>
                  <a:srgbClr val="FFFFFE"/>
                </a:solidFill>
              </a:rPr>
              <a:t>Primary Colors: Colors from which all other colors are made - </a:t>
            </a:r>
            <a:r>
              <a:rPr lang="en-US">
                <a:solidFill>
                  <a:srgbClr val="FF0000"/>
                </a:solidFill>
              </a:rPr>
              <a:t>Red</a:t>
            </a:r>
            <a:r>
              <a:rPr lang="en-US">
                <a:solidFill>
                  <a:srgbClr val="FFFFFE"/>
                </a:solidFill>
              </a:rPr>
              <a:t>, </a:t>
            </a:r>
            <a:r>
              <a:rPr lang="en-US">
                <a:solidFill>
                  <a:srgbClr val="FFFF00"/>
                </a:solidFill>
              </a:rPr>
              <a:t>Yellow</a:t>
            </a:r>
            <a:r>
              <a:rPr lang="en-US">
                <a:solidFill>
                  <a:srgbClr val="FFFFFE"/>
                </a:solidFill>
              </a:rPr>
              <a:t>, </a:t>
            </a:r>
            <a:r>
              <a:rPr lang="en-US">
                <a:solidFill>
                  <a:srgbClr val="00B0F0"/>
                </a:solidFill>
              </a:rPr>
              <a:t>Blue</a:t>
            </a:r>
          </a:p>
          <a:p>
            <a:pPr marL="0" indent="0">
              <a:buNone/>
            </a:pPr>
            <a:r>
              <a:rPr lang="en-US">
                <a:solidFill>
                  <a:srgbClr val="FFFFFE"/>
                </a:solidFill>
              </a:rPr>
              <a:t>Secondary Colors: Colors made from mixing two primary colors - </a:t>
            </a:r>
            <a:r>
              <a:rPr lang="en-US">
                <a:solidFill>
                  <a:srgbClr val="FFC000"/>
                </a:solidFill>
              </a:rPr>
              <a:t>Orange</a:t>
            </a:r>
            <a:r>
              <a:rPr lang="en-US">
                <a:solidFill>
                  <a:srgbClr val="FFFFFE"/>
                </a:solidFill>
              </a:rPr>
              <a:t>, </a:t>
            </a:r>
            <a:r>
              <a:rPr lang="en-US">
                <a:solidFill>
                  <a:srgbClr val="00B050"/>
                </a:solidFill>
              </a:rPr>
              <a:t>Green</a:t>
            </a:r>
            <a:r>
              <a:rPr lang="en-US">
                <a:solidFill>
                  <a:srgbClr val="FFFFFE"/>
                </a:solidFill>
              </a:rPr>
              <a:t>, </a:t>
            </a:r>
            <a:r>
              <a:rPr lang="en-US">
                <a:solidFill>
                  <a:srgbClr val="7030A0"/>
                </a:solidFill>
              </a:rPr>
              <a:t>Purple</a:t>
            </a:r>
          </a:p>
          <a:p>
            <a:pPr marL="0" indent="0">
              <a:buNone/>
            </a:pPr>
            <a:r>
              <a:rPr lang="en-US">
                <a:solidFill>
                  <a:srgbClr val="FFFFFE"/>
                </a:solidFill>
              </a:rPr>
              <a:t>Complimentary Colors: Opposites on the color wheel.</a:t>
            </a:r>
          </a:p>
        </p:txBody>
      </p:sp>
      <p:cxnSp>
        <p:nvCxnSpPr>
          <p:cNvPr id="6159" name="Straight Connector 6158">
            <a:extLst>
              <a:ext uri="{FF2B5EF4-FFF2-40B4-BE49-F238E27FC236}">
                <a16:creationId xmlns:a16="http://schemas.microsoft.com/office/drawing/2014/main" id="{E3693DA3-D7EC-4876-8C21-B39568C3B5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4139" y="-680"/>
            <a:ext cx="0" cy="6858003"/>
          </a:xfrm>
          <a:prstGeom prst="line">
            <a:avLst/>
          </a:prstGeom>
          <a:ln w="101600">
            <a:solidFill>
              <a:srgbClr val="000001"/>
            </a:solidFill>
          </a:ln>
        </p:spPr>
        <p:style>
          <a:lnRef idx="1">
            <a:schemeClr val="accent1"/>
          </a:lnRef>
          <a:fillRef idx="0">
            <a:schemeClr val="accent1"/>
          </a:fillRef>
          <a:effectRef idx="0">
            <a:schemeClr val="accent1"/>
          </a:effectRef>
          <a:fontRef idx="minor">
            <a:schemeClr val="tx1"/>
          </a:fontRef>
        </p:style>
      </p:cxnSp>
      <p:cxnSp>
        <p:nvCxnSpPr>
          <p:cNvPr id="6161" name="Straight Connector 6160">
            <a:extLst>
              <a:ext uri="{FF2B5EF4-FFF2-40B4-BE49-F238E27FC236}">
                <a16:creationId xmlns:a16="http://schemas.microsoft.com/office/drawing/2014/main" id="{D4917554-49C8-4239-9483-9825DDB42D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554138" y="2611143"/>
            <a:ext cx="4637863" cy="0"/>
          </a:xfrm>
          <a:prstGeom prst="line">
            <a:avLst/>
          </a:prstGeom>
          <a:ln w="101600">
            <a:solidFill>
              <a:srgbClr val="00000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8C3B997-CA4C-BF53-FF00-9BCD33ADEB41}"/>
              </a:ext>
            </a:extLst>
          </p:cNvPr>
          <p:cNvSpPr txBox="1">
            <a:spLocks/>
          </p:cNvSpPr>
          <p:nvPr/>
        </p:nvSpPr>
        <p:spPr>
          <a:xfrm rot="16200000">
            <a:off x="-1468461" y="2898540"/>
            <a:ext cx="4240939"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4300">
                <a:solidFill>
                  <a:srgbClr val="FFFFFE"/>
                </a:solidFill>
              </a:rPr>
              <a:t>Sketchbook 4</a:t>
            </a:r>
          </a:p>
        </p:txBody>
      </p:sp>
      <p:pic>
        <p:nvPicPr>
          <p:cNvPr id="5" name="Picture 4">
            <a:extLst>
              <a:ext uri="{FF2B5EF4-FFF2-40B4-BE49-F238E27FC236}">
                <a16:creationId xmlns:a16="http://schemas.microsoft.com/office/drawing/2014/main" id="{15E30D47-3052-884B-A3A5-B0291C2B0939}"/>
              </a:ext>
            </a:extLst>
          </p:cNvPr>
          <p:cNvPicPr>
            <a:picLocks noChangeAspect="1"/>
          </p:cNvPicPr>
          <p:nvPr/>
        </p:nvPicPr>
        <p:blipFill>
          <a:blip r:embed="rId4"/>
          <a:stretch>
            <a:fillRect/>
          </a:stretch>
        </p:blipFill>
        <p:spPr>
          <a:xfrm>
            <a:off x="7563583" y="3437060"/>
            <a:ext cx="4638674" cy="3426069"/>
          </a:xfrm>
          <a:prstGeom prst="rect">
            <a:avLst/>
          </a:prstGeom>
        </p:spPr>
      </p:pic>
      <p:pic>
        <p:nvPicPr>
          <p:cNvPr id="6" name="Picture 5" descr="A book with a color wheel&#10;&#10;Description automatically generated with medium confidence">
            <a:extLst>
              <a:ext uri="{FF2B5EF4-FFF2-40B4-BE49-F238E27FC236}">
                <a16:creationId xmlns:a16="http://schemas.microsoft.com/office/drawing/2014/main" id="{4578E099-01EE-C70E-7A97-8954713E9153}"/>
              </a:ext>
            </a:extLst>
          </p:cNvPr>
          <p:cNvPicPr>
            <a:picLocks noChangeAspect="1"/>
          </p:cNvPicPr>
          <p:nvPr/>
        </p:nvPicPr>
        <p:blipFill>
          <a:blip r:embed="rId5"/>
          <a:stretch>
            <a:fillRect/>
          </a:stretch>
        </p:blipFill>
        <p:spPr>
          <a:xfrm>
            <a:off x="7577504" y="4396"/>
            <a:ext cx="4638674" cy="3414346"/>
          </a:xfrm>
          <a:prstGeom prst="rect">
            <a:avLst/>
          </a:prstGeom>
        </p:spPr>
      </p:pic>
      <p:sp>
        <p:nvSpPr>
          <p:cNvPr id="7" name="Rectangle 6">
            <a:extLst>
              <a:ext uri="{FF2B5EF4-FFF2-40B4-BE49-F238E27FC236}">
                <a16:creationId xmlns:a16="http://schemas.microsoft.com/office/drawing/2014/main" id="{468D5EB8-CB9D-C6B3-071C-5DD245E6A9DD}"/>
              </a:ext>
            </a:extLst>
          </p:cNvPr>
          <p:cNvSpPr/>
          <p:nvPr/>
        </p:nvSpPr>
        <p:spPr>
          <a:xfrm>
            <a:off x="7551240" y="3405843"/>
            <a:ext cx="7201321" cy="3462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289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122" name="Picture 2" descr="Seven Famous African-American Masters of American Art">
            <a:extLst>
              <a:ext uri="{FF2B5EF4-FFF2-40B4-BE49-F238E27FC236}">
                <a16:creationId xmlns:a16="http://schemas.microsoft.com/office/drawing/2014/main" id="{6E586048-87D0-B194-38EB-483BB36E6B4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rcRect r="9011" b="25000"/>
          <a:stretch/>
        </p:blipFill>
        <p:spPr bwMode="auto">
          <a:xfrm>
            <a:off x="2" y="10"/>
            <a:ext cx="12202249" cy="68646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ven Famous African-American Masters of American Art">
            <a:extLst>
              <a:ext uri="{FF2B5EF4-FFF2-40B4-BE49-F238E27FC236}">
                <a16:creationId xmlns:a16="http://schemas.microsoft.com/office/drawing/2014/main" id="{C0FB7C25-C747-D204-E921-9F0CA73F4D6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83" y="184"/>
            <a:ext cx="12214754" cy="8350728"/>
          </a:xfrm>
          <a:prstGeom prst="rect">
            <a:avLst/>
          </a:prstGeom>
          <a:noFill/>
          <a:extLst>
            <a:ext uri="{909E8E84-426E-40DD-AFC4-6F175D3DCCD1}">
              <a14:hiddenFill xmlns:a14="http://schemas.microsoft.com/office/drawing/2010/main">
                <a:solidFill>
                  <a:srgbClr val="FFFFFF"/>
                </a:solidFill>
              </a14:hiddenFill>
            </a:ext>
          </a:extLst>
        </p:spPr>
      </p:pic>
      <p:sp>
        <p:nvSpPr>
          <p:cNvPr id="5190" name="Rectangle 5189">
            <a:extLst>
              <a:ext uri="{FF2B5EF4-FFF2-40B4-BE49-F238E27FC236}">
                <a16:creationId xmlns:a16="http://schemas.microsoft.com/office/drawing/2014/main" id="{F2AF0D79-4A1A-4F27-B9F0-CF252C4AC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3229B4-23DF-2963-053E-8E2F6D14C11B}"/>
              </a:ext>
            </a:extLst>
          </p:cNvPr>
          <p:cNvSpPr>
            <a:spLocks noGrp="1"/>
          </p:cNvSpPr>
          <p:nvPr>
            <p:ph type="title"/>
          </p:nvPr>
        </p:nvSpPr>
        <p:spPr>
          <a:xfrm>
            <a:off x="424786" y="804520"/>
            <a:ext cx="6815731" cy="1049235"/>
          </a:xfrm>
        </p:spPr>
        <p:txBody>
          <a:bodyPr>
            <a:normAutofit/>
          </a:bodyPr>
          <a:lstStyle/>
          <a:p>
            <a:r>
              <a:rPr lang="en-US">
                <a:solidFill>
                  <a:srgbClr val="FFFFFE"/>
                </a:solidFill>
              </a:rPr>
              <a:t>Sketchbook 5:  what is African-American Art?</a:t>
            </a:r>
          </a:p>
        </p:txBody>
      </p:sp>
      <p:cxnSp>
        <p:nvCxnSpPr>
          <p:cNvPr id="5192" name="Straight Connector 5191">
            <a:extLst>
              <a:ext uri="{FF2B5EF4-FFF2-40B4-BE49-F238E27FC236}">
                <a16:creationId xmlns:a16="http://schemas.microsoft.com/office/drawing/2014/main" id="{8E83266B-97F8-4AB9-818F-3A70E8D85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6385" y="1847088"/>
            <a:ext cx="681336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Content Placeholder 2">
            <a:extLst>
              <a:ext uri="{FF2B5EF4-FFF2-40B4-BE49-F238E27FC236}">
                <a16:creationId xmlns:a16="http://schemas.microsoft.com/office/drawing/2014/main" id="{9867ACF8-DC7B-5C32-0ACB-B0340E88AD5B}"/>
              </a:ext>
            </a:extLst>
          </p:cNvPr>
          <p:cNvSpPr>
            <a:spLocks noGrp="1"/>
          </p:cNvSpPr>
          <p:nvPr>
            <p:ph idx="1"/>
          </p:nvPr>
        </p:nvSpPr>
        <p:spPr>
          <a:xfrm>
            <a:off x="166879" y="1980564"/>
            <a:ext cx="7952869" cy="4056436"/>
          </a:xfrm>
        </p:spPr>
        <p:txBody>
          <a:bodyPr vert="horz" lIns="91440" tIns="45720" rIns="91440" bIns="45720" rtlCol="0" anchor="t">
            <a:noAutofit/>
          </a:bodyPr>
          <a:lstStyle/>
          <a:p>
            <a:pPr>
              <a:lnSpc>
                <a:spcPct val="110000"/>
              </a:lnSpc>
              <a:buNone/>
            </a:pPr>
            <a:r>
              <a:rPr lang="en-US" sz="1800">
                <a:solidFill>
                  <a:srgbClr val="FFFFFE"/>
                </a:solidFill>
                <a:latin typeface="Gill Sans MT"/>
                <a:ea typeface="Calibri"/>
                <a:cs typeface="Calibri"/>
              </a:rPr>
              <a:t>African American arts are reflections of the experiences, history, culture, and stories of African American people. Historically, African American artists have used their talents to show pride in their identity and to highlight important social issues, like civil rights and equality, often drawing from their heritage, struggles for freedom, and hopes for the future. From vibrant paintings that show everyday life to powerful sculptures that honor leaders like Martin Luther King Jr., these artworks help tell the story of African American culture in the United States.</a:t>
            </a:r>
            <a:endParaRPr lang="en-US" sz="1800"/>
          </a:p>
          <a:p>
            <a:pPr>
              <a:lnSpc>
                <a:spcPct val="110000"/>
              </a:lnSpc>
              <a:buNone/>
            </a:pPr>
            <a:r>
              <a:rPr lang="en-US" sz="1800">
                <a:solidFill>
                  <a:srgbClr val="FFFFFE"/>
                </a:solidFill>
                <a:latin typeface="Gill Sans MT"/>
                <a:ea typeface="Calibri"/>
                <a:cs typeface="Calibri"/>
              </a:rPr>
              <a:t>Expressionism: An artistic style in which the artist seeks to depict not </a:t>
            </a:r>
            <a:br>
              <a:rPr lang="en-US" sz="1800">
                <a:latin typeface="Gill Sans MT"/>
                <a:ea typeface="Calibri"/>
                <a:cs typeface="Calibri"/>
              </a:rPr>
            </a:br>
            <a:r>
              <a:rPr lang="en-US" sz="1800">
                <a:solidFill>
                  <a:srgbClr val="FFFFFE"/>
                </a:solidFill>
                <a:latin typeface="Gill Sans MT"/>
                <a:ea typeface="Calibri"/>
                <a:cs typeface="Calibri"/>
              </a:rPr>
              <a:t> objective reality but rather the subjective emotions.</a:t>
            </a:r>
          </a:p>
          <a:p>
            <a:pPr>
              <a:lnSpc>
                <a:spcPct val="110000"/>
              </a:lnSpc>
              <a:buNone/>
            </a:pPr>
            <a:r>
              <a:rPr lang="en-US" sz="1800">
                <a:solidFill>
                  <a:srgbClr val="FFFFFE"/>
                </a:solidFill>
                <a:latin typeface="Gill Sans MT"/>
                <a:ea typeface="Calibri"/>
                <a:cs typeface="Calibri"/>
              </a:rPr>
              <a:t>Portraiture: Works of art that record the likenesses of humans or </a:t>
            </a:r>
            <a:br>
              <a:rPr lang="en-US" sz="1800">
                <a:latin typeface="Gill Sans MT"/>
                <a:ea typeface="Calibri"/>
                <a:cs typeface="Calibri"/>
              </a:rPr>
            </a:br>
            <a:r>
              <a:rPr lang="en-US" sz="1800">
                <a:solidFill>
                  <a:srgbClr val="FFFFFE"/>
                </a:solidFill>
                <a:latin typeface="Gill Sans MT"/>
                <a:ea typeface="Calibri"/>
                <a:cs typeface="Calibri"/>
              </a:rPr>
              <a:t> animals.</a:t>
            </a:r>
          </a:p>
          <a:p>
            <a:pPr>
              <a:lnSpc>
                <a:spcPct val="110000"/>
              </a:lnSpc>
              <a:buNone/>
            </a:pPr>
            <a:endParaRPr lang="en-US" sz="1800">
              <a:solidFill>
                <a:srgbClr val="FFFFFE"/>
              </a:solidFill>
              <a:latin typeface="Gill Sans MT"/>
              <a:ea typeface="Calibri"/>
              <a:cs typeface="Calibri"/>
            </a:endParaRPr>
          </a:p>
        </p:txBody>
      </p:sp>
      <p:sp>
        <p:nvSpPr>
          <p:cNvPr id="6" name="Content Placeholder 2">
            <a:extLst>
              <a:ext uri="{FF2B5EF4-FFF2-40B4-BE49-F238E27FC236}">
                <a16:creationId xmlns:a16="http://schemas.microsoft.com/office/drawing/2014/main" id="{266332BD-0538-3DE0-0FB5-7261CF82EF94}"/>
              </a:ext>
            </a:extLst>
          </p:cNvPr>
          <p:cNvSpPr txBox="1">
            <a:spLocks/>
          </p:cNvSpPr>
          <p:nvPr/>
        </p:nvSpPr>
        <p:spPr>
          <a:xfrm>
            <a:off x="5325033" y="1300626"/>
            <a:ext cx="2982285" cy="785698"/>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nSpc>
                <a:spcPct val="110000"/>
              </a:lnSpc>
              <a:buNone/>
            </a:pPr>
            <a:r>
              <a:rPr lang="en-US" sz="1800">
                <a:solidFill>
                  <a:srgbClr val="FFFFFE"/>
                </a:solidFill>
                <a:latin typeface="Gill Sans MT"/>
                <a:ea typeface="Calibri"/>
                <a:cs typeface="Calibri"/>
              </a:rPr>
              <a:t>(Summarize the following)</a:t>
            </a:r>
            <a:endParaRPr lang="en-US"/>
          </a:p>
        </p:txBody>
      </p:sp>
    </p:spTree>
    <p:extLst>
      <p:ext uri="{BB962C8B-B14F-4D97-AF65-F5344CB8AC3E}">
        <p14:creationId xmlns:p14="http://schemas.microsoft.com/office/powerpoint/2010/main" val="2003777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6" name="Picture 5" descr="Jean Michel Basquiat Original Painting 40 Worldwide">
            <a:extLst>
              <a:ext uri="{FF2B5EF4-FFF2-40B4-BE49-F238E27FC236}">
                <a16:creationId xmlns:a16="http://schemas.microsoft.com/office/drawing/2014/main" id="{393803FF-BF82-C681-F0F1-5C6A1679FE33}"/>
              </a:ext>
            </a:extLst>
          </p:cNvPr>
          <p:cNvPicPr>
            <a:picLocks noChangeAspect="1"/>
          </p:cNvPicPr>
          <p:nvPr/>
        </p:nvPicPr>
        <p:blipFill>
          <a:blip r:embed="rId2"/>
          <a:srcRect l="10497" r="10498"/>
          <a:stretch/>
        </p:blipFill>
        <p:spPr>
          <a:xfrm>
            <a:off x="2" y="10"/>
            <a:ext cx="4063593" cy="6857990"/>
          </a:xfrm>
          <a:prstGeom prst="rect">
            <a:avLst/>
          </a:prstGeom>
        </p:spPr>
      </p:pic>
      <p:pic>
        <p:nvPicPr>
          <p:cNvPr id="4" name="Picture 3" descr="Jean-michel Basquiat Portrait Basquiat's Handmade Acrylic - Etsy ...">
            <a:extLst>
              <a:ext uri="{FF2B5EF4-FFF2-40B4-BE49-F238E27FC236}">
                <a16:creationId xmlns:a16="http://schemas.microsoft.com/office/drawing/2014/main" id="{32B90FBC-85E4-7023-E222-7461FCE8E8D9}"/>
              </a:ext>
            </a:extLst>
          </p:cNvPr>
          <p:cNvPicPr>
            <a:picLocks noChangeAspect="1"/>
          </p:cNvPicPr>
          <p:nvPr/>
        </p:nvPicPr>
        <p:blipFill>
          <a:blip r:embed="rId3"/>
          <a:srcRect l="8133" r="11523"/>
          <a:stretch/>
        </p:blipFill>
        <p:spPr>
          <a:xfrm>
            <a:off x="8132111" y="10"/>
            <a:ext cx="4063593" cy="6857990"/>
          </a:xfrm>
          <a:prstGeom prst="rect">
            <a:avLst/>
          </a:prstGeom>
        </p:spPr>
      </p:pic>
      <p:pic>
        <p:nvPicPr>
          <p:cNvPr id="6150" name="Picture 6" descr="Afro Woman wall art decor, Canvas print, ORANGE, African American art ...">
            <a:extLst>
              <a:ext uri="{FF2B5EF4-FFF2-40B4-BE49-F238E27FC236}">
                <a16:creationId xmlns:a16="http://schemas.microsoft.com/office/drawing/2014/main" id="{C4C7CEA3-3382-291C-6AA3-1A9EFA86A6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560" r="14373"/>
          <a:stretch/>
        </p:blipFill>
        <p:spPr bwMode="auto">
          <a:xfrm>
            <a:off x="4072222" y="10"/>
            <a:ext cx="4063593" cy="6857990"/>
          </a:xfrm>
          <a:prstGeom prst="rect">
            <a:avLst/>
          </a:prstGeom>
          <a:noFill/>
          <a:extLst>
            <a:ext uri="{909E8E84-426E-40DD-AFC4-6F175D3DCCD1}">
              <a14:hiddenFill xmlns:a14="http://schemas.microsoft.com/office/drawing/2010/main">
                <a:solidFill>
                  <a:srgbClr val="FFFFFF"/>
                </a:solidFill>
              </a14:hiddenFill>
            </a:ext>
          </a:extLst>
        </p:spPr>
      </p:pic>
      <p:sp>
        <p:nvSpPr>
          <p:cNvPr id="6163" name="Rectangle 6162">
            <a:extLst>
              <a:ext uri="{FF2B5EF4-FFF2-40B4-BE49-F238E27FC236}">
                <a16:creationId xmlns:a16="http://schemas.microsoft.com/office/drawing/2014/main" id="{3954BD25-24FE-4C40-8EA6-0D9859C73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3728" y="1353202"/>
            <a:ext cx="6341064" cy="4151136"/>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64" name="Straight Connector 6163">
            <a:extLst>
              <a:ext uri="{FF2B5EF4-FFF2-40B4-BE49-F238E27FC236}">
                <a16:creationId xmlns:a16="http://schemas.microsoft.com/office/drawing/2014/main" id="{C40EF9DB-3D0E-4BF0-80E4-5253B430E3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87452" y="2560362"/>
            <a:ext cx="6017096"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30E53E44-4863-56C7-27F7-0CEC749D55B6}"/>
              </a:ext>
            </a:extLst>
          </p:cNvPr>
          <p:cNvSpPr>
            <a:spLocks noGrp="1"/>
          </p:cNvSpPr>
          <p:nvPr>
            <p:ph type="title"/>
          </p:nvPr>
        </p:nvSpPr>
        <p:spPr>
          <a:xfrm>
            <a:off x="3061622" y="1564742"/>
            <a:ext cx="6055841" cy="997575"/>
          </a:xfrm>
        </p:spPr>
        <p:txBody>
          <a:bodyPr>
            <a:normAutofit/>
          </a:bodyPr>
          <a:lstStyle/>
          <a:p>
            <a:r>
              <a:rPr lang="en-US">
                <a:solidFill>
                  <a:srgbClr val="FFFFFE"/>
                </a:solidFill>
              </a:rPr>
              <a:t>PROJECT 2:</a:t>
            </a:r>
            <a:br>
              <a:rPr lang="en-US">
                <a:solidFill>
                  <a:srgbClr val="FFFFFE"/>
                </a:solidFill>
              </a:rPr>
            </a:br>
            <a:r>
              <a:rPr lang="en-US">
                <a:solidFill>
                  <a:srgbClr val="FFFFFE"/>
                </a:solidFill>
              </a:rPr>
              <a:t>African American art</a:t>
            </a:r>
            <a:endParaRPr lang="en-US">
              <a:solidFill>
                <a:srgbClr val="000000"/>
              </a:solidFill>
            </a:endParaRPr>
          </a:p>
          <a:p>
            <a:endParaRPr lang="en-US">
              <a:solidFill>
                <a:srgbClr val="FFFFFE"/>
              </a:solidFill>
            </a:endParaRPr>
          </a:p>
        </p:txBody>
      </p:sp>
      <p:sp>
        <p:nvSpPr>
          <p:cNvPr id="3" name="Content Placeholder 2">
            <a:extLst>
              <a:ext uri="{FF2B5EF4-FFF2-40B4-BE49-F238E27FC236}">
                <a16:creationId xmlns:a16="http://schemas.microsoft.com/office/drawing/2014/main" id="{65E6E040-D490-EC4A-33FD-B64575FEF488}"/>
              </a:ext>
            </a:extLst>
          </p:cNvPr>
          <p:cNvSpPr>
            <a:spLocks noGrp="1"/>
          </p:cNvSpPr>
          <p:nvPr>
            <p:ph idx="1"/>
          </p:nvPr>
        </p:nvSpPr>
        <p:spPr>
          <a:xfrm>
            <a:off x="3087452" y="2746182"/>
            <a:ext cx="6017096" cy="2586898"/>
          </a:xfrm>
        </p:spPr>
        <p:txBody>
          <a:bodyPr>
            <a:noAutofit/>
          </a:bodyPr>
          <a:lstStyle/>
          <a:p>
            <a:pPr marL="0" indent="0">
              <a:buNone/>
            </a:pPr>
            <a:r>
              <a:rPr lang="en-US" dirty="0">
                <a:solidFill>
                  <a:srgbClr val="FFFFFE"/>
                </a:solidFill>
                <a:ea typeface="+mn-lt"/>
                <a:cs typeface="+mn-lt"/>
              </a:rPr>
              <a:t>Using heavy drawing paper, acrylic paints, and printed visual references, you'll create a self-portrait inspired by the bold use of color in neo-expressionism. </a:t>
            </a:r>
            <a:endParaRPr lang="en-US" dirty="0">
              <a:solidFill>
                <a:srgbClr val="000000"/>
              </a:solidFill>
              <a:ea typeface="+mn-lt"/>
              <a:cs typeface="+mn-lt"/>
            </a:endParaRPr>
          </a:p>
          <a:p>
            <a:pPr marL="0" indent="0">
              <a:buNone/>
            </a:pPr>
            <a:r>
              <a:rPr lang="en-US" dirty="0">
                <a:solidFill>
                  <a:srgbClr val="FFFFFE"/>
                </a:solidFill>
                <a:ea typeface="+mn-lt"/>
                <a:cs typeface="+mn-lt"/>
              </a:rPr>
              <a:t>Pay close attention to color choices, composition (how the elements are arranged), and the overall execution of your theme.</a:t>
            </a:r>
            <a:endParaRPr lang="en-US">
              <a:ea typeface="+mn-lt"/>
              <a:cs typeface="+mn-lt"/>
            </a:endParaRPr>
          </a:p>
        </p:txBody>
      </p:sp>
    </p:spTree>
    <p:extLst>
      <p:ext uri="{BB962C8B-B14F-4D97-AF65-F5344CB8AC3E}">
        <p14:creationId xmlns:p14="http://schemas.microsoft.com/office/powerpoint/2010/main" val="1781869967"/>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11</TotalTime>
  <Words>691</Words>
  <Application>Microsoft Office PowerPoint</Application>
  <PresentationFormat>Widescreen</PresentationFormat>
  <Paragraphs>51</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Gill Sans MT</vt:lpstr>
      <vt:lpstr>Gallery</vt:lpstr>
      <vt:lpstr>Exploring African American Art</vt:lpstr>
      <vt:lpstr>Role in American culture and history</vt:lpstr>
      <vt:lpstr>Themes and Styles</vt:lpstr>
      <vt:lpstr>PowerPoint Presentation</vt:lpstr>
      <vt:lpstr>Visual characteristics</vt:lpstr>
      <vt:lpstr>African American art TODAY</vt:lpstr>
      <vt:lpstr>Element of art: color</vt:lpstr>
      <vt:lpstr>Sketchbook 5:  what is African-American Art?</vt:lpstr>
      <vt:lpstr>PROJECT 2: African American art </vt:lpstr>
      <vt:lpstr>griddy</vt:lpstr>
      <vt:lpstr>griddying</vt:lpstr>
      <vt:lpstr>Creating a grid</vt:lpstr>
      <vt:lpstr>Creating a grid</vt:lpstr>
      <vt:lpstr>using the grid</vt:lpstr>
      <vt:lpstr>PowerPoint Presentation</vt:lpstr>
      <vt:lpstr>day 1: African American art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African American Art</dc:title>
  <dc:creator>Tyler Fairchild</dc:creator>
  <cp:lastModifiedBy>Tyler Fairchild</cp:lastModifiedBy>
  <cp:revision>2</cp:revision>
  <dcterms:created xsi:type="dcterms:W3CDTF">2024-02-05T13:52:44Z</dcterms:created>
  <dcterms:modified xsi:type="dcterms:W3CDTF">2024-09-24T13:07:06Z</dcterms:modified>
</cp:coreProperties>
</file>