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300" r:id="rId5"/>
    <p:sldId id="304" r:id="rId6"/>
    <p:sldId id="311" r:id="rId7"/>
    <p:sldId id="305" r:id="rId8"/>
    <p:sldId id="307" r:id="rId9"/>
    <p:sldId id="308" r:id="rId10"/>
    <p:sldId id="309" r:id="rId11"/>
    <p:sldId id="310" r:id="rId12"/>
    <p:sldId id="31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ED807-76C8-4E9B-B45E-91F46A3E3BA2}" v="33" dt="2024-12-02T13:38:02.520"/>
    <p1510:client id="{F84567EC-154C-45F9-9E40-FE9191D1A623}" v="3" dt="2025-03-04T16:01:12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0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1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8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3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0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8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3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4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E22DE3-3D1A-4D53-B9A6-6C7463B8C992}" type="datetime1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2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3/4/2025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67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Handmade stoneware ceramic pinch pot perfect for salts | Etsy in 2021 ...">
            <a:extLst>
              <a:ext uri="{FF2B5EF4-FFF2-40B4-BE49-F238E27FC236}">
                <a16:creationId xmlns:a16="http://schemas.microsoft.com/office/drawing/2014/main" id="{3721875F-BC08-F290-774C-8494FBD4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1" y="3927528"/>
            <a:ext cx="2563284" cy="2601276"/>
          </a:xfrm>
          <a:prstGeom prst="rect">
            <a:avLst/>
          </a:prstGeom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BBD87AA1-278C-B29B-4ED0-59547E1A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7" y="3930649"/>
            <a:ext cx="2531534" cy="2573867"/>
          </a:xfrm>
          <a:prstGeom prst="rect">
            <a:avLst/>
          </a:prstGeom>
        </p:spPr>
      </p:pic>
      <p:pic>
        <p:nvPicPr>
          <p:cNvPr id="10" name="Picture 9" descr="Ceramic bird in the making Hand Built Pottery, Slab Pottery, Ceramic ...">
            <a:extLst>
              <a:ext uri="{FF2B5EF4-FFF2-40B4-BE49-F238E27FC236}">
                <a16:creationId xmlns:a16="http://schemas.microsoft.com/office/drawing/2014/main" id="{CEAFE2E4-D9CC-2587-4391-6CCF5214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33" y="3934905"/>
            <a:ext cx="2732616" cy="2607687"/>
          </a:xfrm>
          <a:prstGeom prst="rect">
            <a:avLst/>
          </a:prstGeom>
        </p:spPr>
      </p:pic>
      <p:pic>
        <p:nvPicPr>
          <p:cNvPr id="12" name="Picture 11" descr="Giraffe Buddies. Ceramic, underglaze. Fred Yokel Pottery Animals ...">
            <a:extLst>
              <a:ext uri="{FF2B5EF4-FFF2-40B4-BE49-F238E27FC236}">
                <a16:creationId xmlns:a16="http://schemas.microsoft.com/office/drawing/2014/main" id="{D533B302-9B6F-31AC-13BE-E2666E4DE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650" y="3930649"/>
            <a:ext cx="2637367" cy="260561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114" y="3047369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ceramics</a:t>
            </a:r>
          </a:p>
        </p:txBody>
      </p:sp>
      <p:pic>
        <p:nvPicPr>
          <p:cNvPr id="16" name="Picture 15" descr="See the source image">
            <a:extLst>
              <a:ext uri="{FF2B5EF4-FFF2-40B4-BE49-F238E27FC236}">
                <a16:creationId xmlns:a16="http://schemas.microsoft.com/office/drawing/2014/main" id="{4147E831-D1A1-0D29-0DA8-9B144CFA62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943" t="-1292" r="6950" b="1193"/>
          <a:stretch/>
        </p:blipFill>
        <p:spPr>
          <a:xfrm>
            <a:off x="289984" y="352014"/>
            <a:ext cx="2541805" cy="2566939"/>
          </a:xfrm>
          <a:prstGeom prst="rect">
            <a:avLst/>
          </a:prstGeom>
        </p:spPr>
      </p:pic>
      <p:pic>
        <p:nvPicPr>
          <p:cNvPr id="17" name="Picture 16" descr="armadillo-sculpture - Nick Mackman Animal Sculpture">
            <a:extLst>
              <a:ext uri="{FF2B5EF4-FFF2-40B4-BE49-F238E27FC236}">
                <a16:creationId xmlns:a16="http://schemas.microsoft.com/office/drawing/2014/main" id="{4F1ED7BF-C221-172F-E134-FDA518D1E4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78" t="-43" r="12150" b="30"/>
          <a:stretch/>
        </p:blipFill>
        <p:spPr>
          <a:xfrm>
            <a:off x="3188894" y="350204"/>
            <a:ext cx="2554234" cy="2565718"/>
          </a:xfrm>
          <a:prstGeom prst="rect">
            <a:avLst/>
          </a:prstGeom>
        </p:spPr>
      </p:pic>
      <p:pic>
        <p:nvPicPr>
          <p:cNvPr id="18" name="Picture 17" descr="See the source image">
            <a:extLst>
              <a:ext uri="{FF2B5EF4-FFF2-40B4-BE49-F238E27FC236}">
                <a16:creationId xmlns:a16="http://schemas.microsoft.com/office/drawing/2014/main" id="{A4EE78B9-AB1B-ACC7-0235-27508AB5D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0233" y="353483"/>
            <a:ext cx="2732617" cy="2563284"/>
          </a:xfrm>
          <a:prstGeom prst="rect">
            <a:avLst/>
          </a:prstGeom>
        </p:spPr>
      </p:pic>
      <p:pic>
        <p:nvPicPr>
          <p:cNvPr id="19" name="Picture 18" descr="Pet Cat Sculpture Commission | Sculpture art clay, Animal sculptures ...">
            <a:extLst>
              <a:ext uri="{FF2B5EF4-FFF2-40B4-BE49-F238E27FC236}">
                <a16:creationId xmlns:a16="http://schemas.microsoft.com/office/drawing/2014/main" id="{1DBDEFC1-F925-A248-25D0-C8C9A8021F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5" r="-716" b="31802"/>
          <a:stretch/>
        </p:blipFill>
        <p:spPr>
          <a:xfrm>
            <a:off x="9264650" y="350204"/>
            <a:ext cx="2645591" cy="25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3" name="Rectangle 6272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275" name="Picture 6274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77" name="Straight Connector 6276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9" name="Straight Connector 6278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1000+ images about Class Art Project Ideas on Pinterest | Art project ...">
            <a:extLst>
              <a:ext uri="{FF2B5EF4-FFF2-40B4-BE49-F238E27FC236}">
                <a16:creationId xmlns:a16="http://schemas.microsoft.com/office/drawing/2014/main" id="{63BC303F-7C66-AC4F-549A-07CAF87BF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67" r="48858" b="-167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98685B-6AF9-93C8-CB38-4E1EAF44E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r="34968"/>
          <a:stretch/>
        </p:blipFill>
        <p:spPr bwMode="auto">
          <a:xfrm>
            <a:off x="4054178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B5C4B23-0A18-6D25-BFB0-38D27DB91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t="-167" r="30035" b="167"/>
          <a:stretch/>
        </p:blipFill>
        <p:spPr bwMode="auto">
          <a:xfrm>
            <a:off x="8108355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81" name="Rectangle 6280">
            <a:extLst>
              <a:ext uri="{FF2B5EF4-FFF2-40B4-BE49-F238E27FC236}">
                <a16:creationId xmlns:a16="http://schemas.microsoft.com/office/drawing/2014/main" id="{030FB4E9-4A39-4A2F-B431-463D1E7C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7759" y="4411985"/>
            <a:ext cx="9616484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53E44-4863-56C7-27F7-0CEC749D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571369"/>
            <a:ext cx="9288885" cy="763516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FFFFFE"/>
                </a:solidFill>
              </a:rPr>
              <a:t>Project 3: painting clay creatures</a:t>
            </a:r>
            <a:endParaRPr lang="en-US" sz="2400" dirty="0">
              <a:solidFill>
                <a:srgbClr val="FFFFFE"/>
              </a:solidFill>
            </a:endParaRPr>
          </a:p>
        </p:txBody>
      </p:sp>
      <p:cxnSp>
        <p:nvCxnSpPr>
          <p:cNvPr id="6283" name="Straight Connector 6282">
            <a:extLst>
              <a:ext uri="{FF2B5EF4-FFF2-40B4-BE49-F238E27FC236}">
                <a16:creationId xmlns:a16="http://schemas.microsoft.com/office/drawing/2014/main" id="{3BFA02F7-35F6-420F-AE3E-2A575D6C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865" y="5439466"/>
            <a:ext cx="9288885" cy="0"/>
          </a:xfrm>
          <a:prstGeom prst="line">
            <a:avLst/>
          </a:prstGeom>
          <a:ln w="31750">
            <a:solidFill>
              <a:srgbClr val="73593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t Cat Sculpture Commission | Sculpture art clay, Animal sculptures ...">
            <a:extLst>
              <a:ext uri="{FF2B5EF4-FFF2-40B4-BE49-F238E27FC236}">
                <a16:creationId xmlns:a16="http://schemas.microsoft.com/office/drawing/2014/main" id="{C4CBBFE9-4984-7802-8259-8261DB71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21230"/>
          <a:stretch/>
        </p:blipFill>
        <p:spPr>
          <a:xfrm>
            <a:off x="6088416" y="0"/>
            <a:ext cx="6094409" cy="6857990"/>
          </a:xfrm>
          <a:prstGeom prst="rect">
            <a:avLst/>
          </a:prstGeom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8AF5A446-8C5B-4780-AEE0-15D6FCA264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9" r="9046"/>
          <a:stretch/>
        </p:blipFill>
        <p:spPr>
          <a:xfrm>
            <a:off x="-5993" y="10"/>
            <a:ext cx="6094409" cy="6857990"/>
          </a:xfrm>
          <a:prstGeom prst="rect">
            <a:avLst/>
          </a:prstGeom>
        </p:spPr>
      </p:pic>
      <p:sp>
        <p:nvSpPr>
          <p:cNvPr id="6301" name="Rectangle 6300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03" name="Straight Connector 6302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EBE49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E53E44-4863-56C7-27F7-0CEC749D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E"/>
                </a:solidFill>
              </a:rPr>
              <a:t>Sketchbook: ceramics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A2646E-A0F4-3DB4-3D25-67FFE1AD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Clr>
                <a:srgbClr val="EBE494"/>
              </a:buClr>
              <a:buNone/>
            </a:pPr>
            <a:r>
              <a:rPr lang="en-US" sz="1600">
                <a:solidFill>
                  <a:srgbClr val="FFFFFE"/>
                </a:solidFill>
                <a:ea typeface="+mn-lt"/>
                <a:cs typeface="+mn-lt"/>
              </a:rPr>
              <a:t>Take notes documenting the most important rules, steps, and vocab related to ceramics.</a:t>
            </a:r>
            <a:endParaRPr lang="en-US" sz="1600">
              <a:solidFill>
                <a:srgbClr val="FFFFFE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EBE494"/>
              </a:buClr>
              <a:buNone/>
            </a:pPr>
            <a:r>
              <a:rPr lang="en-US" sz="1600">
                <a:solidFill>
                  <a:srgbClr val="FFFFFE"/>
                </a:solidFill>
                <a:ea typeface="+mn-lt"/>
                <a:cs typeface="+mn-lt"/>
              </a:rPr>
              <a:t>When complete, create </a:t>
            </a:r>
            <a:r>
              <a:rPr lang="en-US" sz="1600" u="sng">
                <a:solidFill>
                  <a:srgbClr val="FFFFFE"/>
                </a:solidFill>
                <a:ea typeface="+mn-lt"/>
                <a:cs typeface="+mn-lt"/>
              </a:rPr>
              <a:t>at least</a:t>
            </a:r>
            <a:r>
              <a:rPr lang="en-US" sz="1600">
                <a:solidFill>
                  <a:srgbClr val="FFFFFE"/>
                </a:solidFill>
                <a:ea typeface="+mn-lt"/>
                <a:cs typeface="+mn-lt"/>
              </a:rPr>
              <a:t> 3 thumbnail drawings showing different animals in 3D. When complete, pick your favorite, and draw 2 more angles of the same animal. </a:t>
            </a:r>
          </a:p>
          <a:p>
            <a:pPr marL="0" indent="0">
              <a:lnSpc>
                <a:spcPct val="110000"/>
              </a:lnSpc>
              <a:buClr>
                <a:srgbClr val="EBE494"/>
              </a:buClr>
              <a:buNone/>
            </a:pPr>
            <a:r>
              <a:rPr lang="en-US" sz="1600">
                <a:solidFill>
                  <a:srgbClr val="FFFFFE"/>
                </a:solidFill>
                <a:ea typeface="+mn-lt"/>
                <a:cs typeface="+mn-lt"/>
              </a:rPr>
              <a:t>Remember to make the sketchbook creative to receive full credit!</a:t>
            </a:r>
            <a:endParaRPr lang="en-US" sz="160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9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What is Ceramics?</a:t>
            </a:r>
          </a:p>
        </p:txBody>
      </p:sp>
      <p:pic>
        <p:nvPicPr>
          <p:cNvPr id="4" name="Picture 3" descr="“Welcome To Ceramics”: 40 Times Ceramics Enthusiasts Made Something So ...">
            <a:extLst>
              <a:ext uri="{FF2B5EF4-FFF2-40B4-BE49-F238E27FC236}">
                <a16:creationId xmlns:a16="http://schemas.microsoft.com/office/drawing/2014/main" id="{8B9D3962-E689-7251-C1EE-8A2A8F29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70" r="-386" b="12976"/>
          <a:stretch/>
        </p:blipFill>
        <p:spPr>
          <a:xfrm>
            <a:off x="4723843" y="3237242"/>
            <a:ext cx="2753794" cy="2658546"/>
          </a:xfrm>
          <a:prstGeom prst="rect">
            <a:avLst/>
          </a:prstGeom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D3CA7C43-963E-653D-5EB9-5DBE58930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4150" y="3221198"/>
            <a:ext cx="2743199" cy="2673751"/>
          </a:xfrm>
          <a:prstGeom prst="rect">
            <a:avLst/>
          </a:prstGeom>
        </p:spPr>
      </p:pic>
      <p:pic>
        <p:nvPicPr>
          <p:cNvPr id="8" name="Picture 7" descr="Marketplace | Selections from Cowan's Modern Ceramics Auction ...">
            <a:extLst>
              <a:ext uri="{FF2B5EF4-FFF2-40B4-BE49-F238E27FC236}">
                <a16:creationId xmlns:a16="http://schemas.microsoft.com/office/drawing/2014/main" id="{CE98B03C-BAC0-8691-B416-4DE16F4B09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6" t="9354" r="-772" b="9327"/>
          <a:stretch/>
        </p:blipFill>
        <p:spPr>
          <a:xfrm>
            <a:off x="7974041" y="3246262"/>
            <a:ext cx="2753794" cy="265270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DEF903-B63E-FE87-8BCD-A6C21713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25293"/>
            <a:ext cx="9603275" cy="400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Ceramics refers to objects made from clay and hardened by heat; also referring to the process of making pottery and sculpture.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Clay rules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DEF903-B63E-FE87-8BCD-A6C21713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25293"/>
            <a:ext cx="9603275" cy="400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1.) Clay pieces should be no more than ¼ to ½ an inch thick.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2.) Clay objects must be hollow, with a hole somewhere for air to escape. Any trapped air will cause ceramic pieces to shatter.</a:t>
            </a: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3.) Clay projects must dry for a minimum of a week and be bone dry before bisque firing.</a:t>
            </a:r>
            <a:endParaRPr lang="en-US" dirty="0"/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dirty="0"/>
              <a:t>Types of ceramics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DEF903-B63E-FE87-8BCD-A6C21713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829" y="1274899"/>
            <a:ext cx="9603275" cy="501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Lato"/>
                <a:ea typeface="Lato"/>
                <a:cs typeface="Lato"/>
              </a:rPr>
              <a:t>          Coils      Pinch Pots     Slab Built</a:t>
            </a:r>
          </a:p>
        </p:txBody>
      </p:sp>
      <p:pic>
        <p:nvPicPr>
          <p:cNvPr id="2" name="Picture 1" descr="Easy Coil Pots – 3 Ways to Make Simple Coil Pots">
            <a:extLst>
              <a:ext uri="{FF2B5EF4-FFF2-40B4-BE49-F238E27FC236}">
                <a16:creationId xmlns:a16="http://schemas.microsoft.com/office/drawing/2014/main" id="{30F8863E-6724-A509-E774-FA04F978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05" t="1088" r="26263" b="451"/>
          <a:stretch/>
        </p:blipFill>
        <p:spPr>
          <a:xfrm>
            <a:off x="1454150" y="1905116"/>
            <a:ext cx="2752215" cy="26986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BBE170-C5B6-F4B6-D537-7FA365F48712}"/>
              </a:ext>
            </a:extLst>
          </p:cNvPr>
          <p:cNvSpPr txBox="1">
            <a:spLocks/>
          </p:cNvSpPr>
          <p:nvPr/>
        </p:nvSpPr>
        <p:spPr>
          <a:xfrm>
            <a:off x="1297062" y="4771632"/>
            <a:ext cx="3200359" cy="173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Snake-like tubes stacked together to create a form.</a:t>
            </a:r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4C8945D5-148D-E235-F377-4011EC75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832" b="627"/>
          <a:stretch/>
        </p:blipFill>
        <p:spPr>
          <a:xfrm>
            <a:off x="4607983" y="1902883"/>
            <a:ext cx="2827387" cy="26965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AF0FA4-3FE0-A4F8-BF56-AE3AEC4F1E00}"/>
              </a:ext>
            </a:extLst>
          </p:cNvPr>
          <p:cNvSpPr txBox="1">
            <a:spLocks/>
          </p:cNvSpPr>
          <p:nvPr/>
        </p:nvSpPr>
        <p:spPr>
          <a:xfrm>
            <a:off x="4493228" y="4771631"/>
            <a:ext cx="3200359" cy="173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Pottery form created by pinching and shaping a ball of clay</a:t>
            </a:r>
            <a:endParaRPr lang="en-US" dirty="0"/>
          </a:p>
        </p:txBody>
      </p:sp>
      <p:pic>
        <p:nvPicPr>
          <p:cNvPr id="10" name="Picture 9" descr="Just Clay: My Slab Box">
            <a:extLst>
              <a:ext uri="{FF2B5EF4-FFF2-40B4-BE49-F238E27FC236}">
                <a16:creationId xmlns:a16="http://schemas.microsoft.com/office/drawing/2014/main" id="{2C9FAE65-4733-4298-81CE-67043D9C46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570" r="19351" b="478"/>
          <a:stretch/>
        </p:blipFill>
        <p:spPr>
          <a:xfrm>
            <a:off x="7800906" y="1902883"/>
            <a:ext cx="2942879" cy="26900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F28BF3-A91D-8F55-C2B2-719285046A0E}"/>
              </a:ext>
            </a:extLst>
          </p:cNvPr>
          <p:cNvSpPr txBox="1">
            <a:spLocks/>
          </p:cNvSpPr>
          <p:nvPr/>
        </p:nvSpPr>
        <p:spPr>
          <a:xfrm>
            <a:off x="7784644" y="4771630"/>
            <a:ext cx="3200359" cy="173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Flat sheets of clay are cut, shaped, and joined to create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Slip and score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DEF903-B63E-FE87-8BCD-A6C21713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25293"/>
            <a:ext cx="9603275" cy="4000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Slip and Score is a technique used in pottery to join two pieces of clay. </a:t>
            </a:r>
          </a:p>
        </p:txBody>
      </p:sp>
      <p:pic>
        <p:nvPicPr>
          <p:cNvPr id="2" name="Picture 1" descr="Crayola Canada | Lesson Plans | SCORE AND SLIP – Joining Pieces of…">
            <a:extLst>
              <a:ext uri="{FF2B5EF4-FFF2-40B4-BE49-F238E27FC236}">
                <a16:creationId xmlns:a16="http://schemas.microsoft.com/office/drawing/2014/main" id="{BC579A4F-DCC7-1BF9-5068-E03A3680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8" y="2968382"/>
            <a:ext cx="5086064" cy="3389204"/>
          </a:xfrm>
          <a:prstGeom prst="rect">
            <a:avLst/>
          </a:prstGeom>
        </p:spPr>
      </p:pic>
      <p:pic>
        <p:nvPicPr>
          <p:cNvPr id="3" name="Picture 2" descr="Crayola Canada | Lesson Plans | SCORE AND SLIP – Joining Pieces of…">
            <a:extLst>
              <a:ext uri="{FF2B5EF4-FFF2-40B4-BE49-F238E27FC236}">
                <a16:creationId xmlns:a16="http://schemas.microsoft.com/office/drawing/2014/main" id="{695EE4C1-5BED-46B7-044C-D2B10F3F5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59" y="2979756"/>
            <a:ext cx="5040572" cy="33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Stages of ceramics</a:t>
            </a:r>
            <a:endParaRPr lang="en-US" dirty="0"/>
          </a:p>
        </p:txBody>
      </p:sp>
      <p:pic>
        <p:nvPicPr>
          <p:cNvPr id="7" name="Picture 8" descr="1000+ images about Class Art Project Ideas on Pinterest | Art project ...">
            <a:extLst>
              <a:ext uri="{FF2B5EF4-FFF2-40B4-BE49-F238E27FC236}">
                <a16:creationId xmlns:a16="http://schemas.microsoft.com/office/drawing/2014/main" id="{4788CE86-1C78-CD51-0797-72C42483A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166" r="690" b="-332"/>
          <a:stretch/>
        </p:blipFill>
        <p:spPr bwMode="auto">
          <a:xfrm>
            <a:off x="523166" y="1512637"/>
            <a:ext cx="6832419" cy="478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CEF8E0-1761-9A16-2A6C-29FB57D1787A}"/>
              </a:ext>
            </a:extLst>
          </p:cNvPr>
          <p:cNvSpPr txBox="1">
            <a:spLocks/>
          </p:cNvSpPr>
          <p:nvPr/>
        </p:nvSpPr>
        <p:spPr>
          <a:xfrm>
            <a:off x="7784644" y="1518914"/>
            <a:ext cx="3882746" cy="4988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Workable Stage</a:t>
            </a:r>
            <a:r>
              <a:rPr lang="en-US" sz="2400" dirty="0"/>
              <a:t> – The best time for shaping the clay</a:t>
            </a:r>
          </a:p>
          <a:p>
            <a:pPr marL="0" indent="0">
              <a:buNone/>
            </a:pPr>
            <a:r>
              <a:rPr lang="en-US" sz="2400" b="1" dirty="0"/>
              <a:t>Leather Hard Stage</a:t>
            </a:r>
            <a:r>
              <a:rPr lang="en-US" sz="2400" dirty="0"/>
              <a:t> – Clay is slightly moveable but will crack. This is where you add details!</a:t>
            </a:r>
          </a:p>
          <a:p>
            <a:pPr marL="0" indent="0">
              <a:buNone/>
            </a:pPr>
            <a:r>
              <a:rPr lang="en-US" sz="2400" b="1" dirty="0"/>
              <a:t>Bone Dry Stage</a:t>
            </a:r>
            <a:r>
              <a:rPr lang="en-US" sz="2400" dirty="0"/>
              <a:t> – Clay is no longer workable and is ready to fire.</a:t>
            </a:r>
          </a:p>
        </p:txBody>
      </p:sp>
    </p:spTree>
    <p:extLst>
      <p:ext uri="{BB962C8B-B14F-4D97-AF65-F5344CB8AC3E}">
        <p14:creationId xmlns:p14="http://schemas.microsoft.com/office/powerpoint/2010/main" val="20980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Stages of ceramics</a:t>
            </a:r>
          </a:p>
        </p:txBody>
      </p:sp>
      <p:pic>
        <p:nvPicPr>
          <p:cNvPr id="3" name="Picture 2" descr="A white fish sculpture on a white surface&#10;&#10;Description automatically generated">
            <a:extLst>
              <a:ext uri="{FF2B5EF4-FFF2-40B4-BE49-F238E27FC236}">
                <a16:creationId xmlns:a16="http://schemas.microsoft.com/office/drawing/2014/main" id="{E40C27DC-069F-2B7E-CE00-583663C0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8"/>
          <a:stretch/>
        </p:blipFill>
        <p:spPr bwMode="auto">
          <a:xfrm>
            <a:off x="403402" y="1376160"/>
            <a:ext cx="6823880" cy="51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90A98-4AB9-A4B9-6DEF-C874AEB6965B}"/>
              </a:ext>
            </a:extLst>
          </p:cNvPr>
          <p:cNvSpPr txBox="1">
            <a:spLocks/>
          </p:cNvSpPr>
          <p:nvPr/>
        </p:nvSpPr>
        <p:spPr>
          <a:xfrm>
            <a:off x="7784644" y="1518914"/>
            <a:ext cx="3200359" cy="4988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Bisqueware:</a:t>
            </a:r>
            <a:r>
              <a:rPr lang="en-US" sz="2400" dirty="0"/>
              <a:t> Clay was fired at roughly 2000 degrees, undergoing a chemical change to make it firm, but still porous enough to absorb glaze.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7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64" y="496786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Stages of ceramics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E90A98-4AB9-A4B9-6DEF-C874AEB6965B}"/>
              </a:ext>
            </a:extLst>
          </p:cNvPr>
          <p:cNvSpPr txBox="1">
            <a:spLocks/>
          </p:cNvSpPr>
          <p:nvPr/>
        </p:nvSpPr>
        <p:spPr>
          <a:xfrm>
            <a:off x="7784644" y="1518914"/>
            <a:ext cx="3200359" cy="49888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Glaze:</a:t>
            </a:r>
            <a:r>
              <a:rPr lang="en-US" sz="2400" dirty="0"/>
              <a:t> Glazing is the final step, in which bisqueware is covered in a paint-like glaze, that melts into the pottery, forming a glossy, glass-like finish.</a:t>
            </a:r>
          </a:p>
        </p:txBody>
      </p:sp>
      <p:pic>
        <p:nvPicPr>
          <p:cNvPr id="4" name="Picture 4" descr="A group of ceramic monsters on a table&#10;&#10;Description automatically generated">
            <a:extLst>
              <a:ext uri="{FF2B5EF4-FFF2-40B4-BE49-F238E27FC236}">
                <a16:creationId xmlns:a16="http://schemas.microsoft.com/office/drawing/2014/main" id="{E931425A-9720-0858-FB34-629C57487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-166" r="373" b="166"/>
          <a:stretch/>
        </p:blipFill>
        <p:spPr bwMode="auto">
          <a:xfrm>
            <a:off x="522474" y="1273802"/>
            <a:ext cx="6562309" cy="50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Handmade stoneware ceramic pinch pot perfect for salts | Etsy in 2021 ...">
            <a:extLst>
              <a:ext uri="{FF2B5EF4-FFF2-40B4-BE49-F238E27FC236}">
                <a16:creationId xmlns:a16="http://schemas.microsoft.com/office/drawing/2014/main" id="{3721875F-BC08-F290-774C-8494FBD4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1" y="3927528"/>
            <a:ext cx="2563284" cy="2601276"/>
          </a:xfrm>
          <a:prstGeom prst="rect">
            <a:avLst/>
          </a:prstGeom>
        </p:spPr>
      </p:pic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BBD87AA1-278C-B29B-4ED0-59547E1A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7" y="3930649"/>
            <a:ext cx="2531534" cy="2573867"/>
          </a:xfrm>
          <a:prstGeom prst="rect">
            <a:avLst/>
          </a:prstGeom>
        </p:spPr>
      </p:pic>
      <p:pic>
        <p:nvPicPr>
          <p:cNvPr id="10" name="Picture 9" descr="Ceramic bird in the making Hand Built Pottery, Slab Pottery, Ceramic ...">
            <a:extLst>
              <a:ext uri="{FF2B5EF4-FFF2-40B4-BE49-F238E27FC236}">
                <a16:creationId xmlns:a16="http://schemas.microsoft.com/office/drawing/2014/main" id="{CEAFE2E4-D9CC-2587-4391-6CCF5214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33" y="3934905"/>
            <a:ext cx="2732616" cy="2607687"/>
          </a:xfrm>
          <a:prstGeom prst="rect">
            <a:avLst/>
          </a:prstGeom>
        </p:spPr>
      </p:pic>
      <p:pic>
        <p:nvPicPr>
          <p:cNvPr id="12" name="Picture 11" descr="Giraffe Buddies. Ceramic, underglaze. Fred Yokel Pottery Animals ...">
            <a:extLst>
              <a:ext uri="{FF2B5EF4-FFF2-40B4-BE49-F238E27FC236}">
                <a16:creationId xmlns:a16="http://schemas.microsoft.com/office/drawing/2014/main" id="{D533B302-9B6F-31AC-13BE-E2666E4DE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650" y="3930649"/>
            <a:ext cx="2637367" cy="260561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056FBF7-D1AA-1BDA-FA8E-2E5E5D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114" y="3047369"/>
            <a:ext cx="9288885" cy="763516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5400" dirty="0"/>
              <a:t>Final day: Clay creatures</a:t>
            </a:r>
          </a:p>
        </p:txBody>
      </p:sp>
      <p:pic>
        <p:nvPicPr>
          <p:cNvPr id="16" name="Picture 15" descr="See the source image">
            <a:extLst>
              <a:ext uri="{FF2B5EF4-FFF2-40B4-BE49-F238E27FC236}">
                <a16:creationId xmlns:a16="http://schemas.microsoft.com/office/drawing/2014/main" id="{4147E831-D1A1-0D29-0DA8-9B144CFA62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943" t="-1292" r="6950" b="1193"/>
          <a:stretch/>
        </p:blipFill>
        <p:spPr>
          <a:xfrm>
            <a:off x="289984" y="352014"/>
            <a:ext cx="2541805" cy="2566939"/>
          </a:xfrm>
          <a:prstGeom prst="rect">
            <a:avLst/>
          </a:prstGeom>
        </p:spPr>
      </p:pic>
      <p:pic>
        <p:nvPicPr>
          <p:cNvPr id="17" name="Picture 16" descr="armadillo-sculpture - Nick Mackman Animal Sculpture">
            <a:extLst>
              <a:ext uri="{FF2B5EF4-FFF2-40B4-BE49-F238E27FC236}">
                <a16:creationId xmlns:a16="http://schemas.microsoft.com/office/drawing/2014/main" id="{4F1ED7BF-C221-172F-E134-FDA518D1E4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78" t="-43" r="12150" b="30"/>
          <a:stretch/>
        </p:blipFill>
        <p:spPr>
          <a:xfrm>
            <a:off x="3166615" y="350918"/>
            <a:ext cx="2554234" cy="2565718"/>
          </a:xfrm>
          <a:prstGeom prst="rect">
            <a:avLst/>
          </a:prstGeom>
        </p:spPr>
      </p:pic>
      <p:pic>
        <p:nvPicPr>
          <p:cNvPr id="18" name="Picture 17" descr="See the source image">
            <a:extLst>
              <a:ext uri="{FF2B5EF4-FFF2-40B4-BE49-F238E27FC236}">
                <a16:creationId xmlns:a16="http://schemas.microsoft.com/office/drawing/2014/main" id="{A4EE78B9-AB1B-ACC7-0235-27508AB5D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0233" y="353483"/>
            <a:ext cx="2732617" cy="2563284"/>
          </a:xfrm>
          <a:prstGeom prst="rect">
            <a:avLst/>
          </a:prstGeom>
        </p:spPr>
      </p:pic>
      <p:pic>
        <p:nvPicPr>
          <p:cNvPr id="19" name="Picture 18" descr="Pet Cat Sculpture Commission | Sculpture art clay, Animal sculptures ...">
            <a:extLst>
              <a:ext uri="{FF2B5EF4-FFF2-40B4-BE49-F238E27FC236}">
                <a16:creationId xmlns:a16="http://schemas.microsoft.com/office/drawing/2014/main" id="{1DBDEFC1-F925-A248-25D0-C8C9A8021F0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65" r="-716" b="31802"/>
          <a:stretch/>
        </p:blipFill>
        <p:spPr>
          <a:xfrm>
            <a:off x="9264650" y="350204"/>
            <a:ext cx="2645591" cy="25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099DDDB263E46AD3748D7A032F28A" ma:contentTypeVersion="14" ma:contentTypeDescription="Create a new document." ma:contentTypeScope="" ma:versionID="606b874251747125255d2e5ea09ec8ca">
  <xsd:schema xmlns:xsd="http://www.w3.org/2001/XMLSchema" xmlns:xs="http://www.w3.org/2001/XMLSchema" xmlns:p="http://schemas.microsoft.com/office/2006/metadata/properties" xmlns:ns3="f610125c-590d-457c-b322-076ee5d90aa9" xmlns:ns4="3ab1a852-e905-4ddc-bc8b-0cd04a510d20" targetNamespace="http://schemas.microsoft.com/office/2006/metadata/properties" ma:root="true" ma:fieldsID="a0837bab3f5d704e12222bd10ed23eb7" ns3:_="" ns4:_="">
    <xsd:import namespace="f610125c-590d-457c-b322-076ee5d90aa9"/>
    <xsd:import namespace="3ab1a852-e905-4ddc-bc8b-0cd04a510d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0125c-590d-457c-b322-076ee5d90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1a852-e905-4ddc-bc8b-0cd04a510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10125c-590d-457c-b322-076ee5d90a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10192-F718-436D-ADA9-5C470717A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0125c-590d-457c-b322-076ee5d90aa9"/>
    <ds:schemaRef ds:uri="3ab1a852-e905-4ddc-bc8b-0cd04a510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9B4496-C7BD-469D-B384-171CBF4ACD06}">
  <ds:schemaRefs>
    <ds:schemaRef ds:uri="http://www.w3.org/XML/1998/namespace"/>
    <ds:schemaRef ds:uri="http://purl.org/dc/dcmitype/"/>
    <ds:schemaRef ds:uri="http://purl.org/dc/elements/1.1/"/>
    <ds:schemaRef ds:uri="f610125c-590d-457c-b322-076ee5d90aa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ab1a852-e905-4ddc-bc8b-0cd04a510d2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4492C7-E878-40DF-8ACA-0F8B4DA33B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339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Lato</vt:lpstr>
      <vt:lpstr>Gallery</vt:lpstr>
      <vt:lpstr>ceramics</vt:lpstr>
      <vt:lpstr>What is Ceramics?</vt:lpstr>
      <vt:lpstr>Clay rules</vt:lpstr>
      <vt:lpstr>Types of ceramics</vt:lpstr>
      <vt:lpstr>Slip and score</vt:lpstr>
      <vt:lpstr>Stages of ceramics</vt:lpstr>
      <vt:lpstr>Stages of ceramics</vt:lpstr>
      <vt:lpstr>Stages of ceramics</vt:lpstr>
      <vt:lpstr>Final day: Clay creatures</vt:lpstr>
      <vt:lpstr>Project 3: painting clay creatures</vt:lpstr>
      <vt:lpstr>Sketchbook: ceramics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Fairchild</dc:creator>
  <cp:lastModifiedBy>Tyler Fairchild</cp:lastModifiedBy>
  <cp:revision>488</cp:revision>
  <dcterms:created xsi:type="dcterms:W3CDTF">2024-09-20T20:20:11Z</dcterms:created>
  <dcterms:modified xsi:type="dcterms:W3CDTF">2025-03-04T16:01:12Z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0x010100D0F099DDDB263E46AD3748D7A032F28A</vt:lpwstr>
  </property>
</Properties>
</file>