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7" r:id="rId3"/>
    <p:sldId id="259" r:id="rId4"/>
    <p:sldId id="262" r:id="rId5"/>
    <p:sldId id="258" r:id="rId6"/>
    <p:sldId id="265" r:id="rId7"/>
    <p:sldId id="266" r:id="rId8"/>
    <p:sldId id="267" r:id="rId9"/>
    <p:sldId id="270" r:id="rId10"/>
    <p:sldId id="268" r:id="rId11"/>
    <p:sldId id="274" r:id="rId12"/>
    <p:sldId id="264" r:id="rId13"/>
    <p:sldId id="269" r:id="rId14"/>
    <p:sldId id="271" r:id="rId15"/>
    <p:sldId id="272" r:id="rId16"/>
    <p:sldId id="273" r:id="rId17"/>
    <p:sldId id="257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5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53D3-F750-7514-1D93-8F664649D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ABA27-F284-F744-BAE6-A4BD30A8E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C234-93EC-9328-FE11-E80ED083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DFF10-92E8-FD3E-DA30-2C4D738F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EC68B-83B3-E02C-10F5-DBFABAA6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8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3055-3E24-DCA2-253E-8E643CDD3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EE119-D4CD-FA64-8CB2-9AA7942EC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15A0D-8CA0-88B4-1A43-9F376CEB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7B58E-9EAB-E379-0946-33F5E923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6ACDD-CFBF-9BB4-1905-A72509D2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1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F83062-70D6-A766-3BC0-D78FD9C9D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42FAD-1821-EAE5-988A-999C25B9E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06548-FF16-4624-8B89-801122FE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0AEC-5486-D539-3394-160CAE12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01000-4D40-A37C-37A7-8996C22F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6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B84E8-F093-E1C6-6AE2-A174D0A5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A2E66-53BD-777C-5042-77808F75C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3327E-6257-ADD5-DF70-17B1405A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076B-08D2-4109-E022-80E8CDB7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1A84A-336C-92DA-AD62-B7EA6648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230A-1B4B-50A5-6BBF-EEBE5614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64015-2827-D9AE-A084-DD02CA5A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D2E5-78A0-B803-1445-D0915D56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4B48F-229C-7764-A053-6AD18082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2BC6D-76CA-DB4A-4914-0393A24E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6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9834-414D-58C6-E61D-FEAA29CF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CEF88-646C-51C9-F9F3-7878AB693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73D01-5103-A525-2BA4-132E0E3B2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484B6-6EBC-98A6-C3C9-2F3BBCC4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91428-54A8-AF9A-B81A-D59207BB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A9CC5-3953-E476-555E-4721DC50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B7B05-9340-9CC0-2F65-2C7D7608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FC8F6-D4A7-3E25-7B9E-B8105C250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747B1-85EF-C3F7-BBDF-1C47D3C09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609FF-614C-44B8-6A33-D284207DF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CB05EE-2E75-E049-2803-D45E6CCDE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AC534-A002-54CA-29F6-2FE614FA7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C9951-0F73-6593-B74D-8C38ECB5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455015-FA5D-D874-936A-A743BD09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3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4D46-6104-3672-B159-172BB1DF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B3FE3-CD39-1FCF-9151-9716FBF8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09929-A7FE-02B1-B90E-B496D5046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54F12-3A95-28F7-0E2F-A281AFEB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E3060-A7D4-7BCC-0D38-92F6D171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D136C-2D61-63F0-6807-38938CAD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0AA27-B75E-67C6-B22D-2C85BBCC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5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193E3-F06F-D939-A5D6-1EBA95DC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5D759-8FCA-A753-6CA1-1ED21F3D3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3970A-43E3-E31F-3BC6-53D29E72E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AD41F-A01D-7115-4342-976C83BE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36C6D-C1F3-6181-0864-327199F84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560C3-C4C3-E876-77F9-80D11D65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3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C6D3-219D-C2D7-9D46-2B6F6CDF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A7B13-22F7-247B-5EBA-EB4FD6218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BBADC-5073-F838-73BB-5A4324ACB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3786B-D53E-1450-A9CE-DBBCA1D8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455A-9ED7-33E2-EFBD-C75900B0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EDDD4-7544-AB96-415D-3FBBE6A8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D81132-1C18-4663-39B1-87CB2084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9AFE-470F-6348-C24F-F2E7653A4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3948D-D993-EA6C-CE1E-169302E41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D92004-E423-476E-ADD7-3A3ACFFF151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D6314-E32C-3989-1655-4CC9C2614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D7BF7-4473-3595-7434-B2B1A4C6A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1B6DA-487E-40BF-9AB1-FA481032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omf5pBN8dY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41" name="Rectangle 4140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D6843-0B3C-0FE1-027D-7B5218CF5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38" y="5081490"/>
            <a:ext cx="6256964" cy="1459355"/>
          </a:xfrm>
        </p:spPr>
        <p:txBody>
          <a:bodyPr anchor="b">
            <a:noAutofit/>
          </a:bodyPr>
          <a:lstStyle/>
          <a:p>
            <a:pPr algn="r"/>
            <a:r>
              <a:rPr lang="en-US" sz="5400" b="1" i="0" dirty="0">
                <a:effectLst/>
              </a:rPr>
              <a:t>IF GARBAGE IS ART</a:t>
            </a:r>
            <a:br>
              <a:rPr lang="en-US" sz="5400" b="1" i="0" dirty="0">
                <a:effectLst/>
              </a:rPr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62FB9-63E3-EBA2-C567-06594B5CA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5694" y="5724112"/>
            <a:ext cx="6256964" cy="646785"/>
          </a:xfrm>
        </p:spPr>
        <p:txBody>
          <a:bodyPr>
            <a:normAutofit/>
          </a:bodyPr>
          <a:lstStyle/>
          <a:p>
            <a:pPr algn="r"/>
            <a:r>
              <a:rPr lang="en-US" b="1" i="0" dirty="0">
                <a:effectLst/>
              </a:rPr>
              <a:t>(Creating Art from Recycled Materials)</a:t>
            </a:r>
          </a:p>
          <a:p>
            <a:pPr algn="r"/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ABDA428-2FF7-D73D-72E7-3FB7C6E3A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9" b="1"/>
          <a:stretch/>
        </p:blipFill>
        <p:spPr bwMode="auto"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4F59E-91C3-B4B0-1AF7-27AA0EAA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34" r="-2" b="4085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442BD5C-8FBD-5593-88B2-6575DD6F0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r="2" b="2"/>
          <a:stretch/>
        </p:blipFill>
        <p:spPr bwMode="auto"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ravel Restrictions">
            <a:extLst>
              <a:ext uri="{FF2B5EF4-FFF2-40B4-BE49-F238E27FC236}">
                <a16:creationId xmlns:a16="http://schemas.microsoft.com/office/drawing/2014/main" id="{B3693D6A-E6C0-2DDF-5A0F-EB9B6DF61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04"/>
          <a:stretch/>
        </p:blipFill>
        <p:spPr bwMode="auto">
          <a:xfrm>
            <a:off x="687085" y="643467"/>
            <a:ext cx="52044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비닐봉지와 함께 수영하는 바다거북 수중 쓰레기로 인한 수중 동물 피해 비닐봉지에 갇힌 거북이 생태적 재앙 바다의 플라스틱 오염 ...">
            <a:extLst>
              <a:ext uri="{FF2B5EF4-FFF2-40B4-BE49-F238E27FC236}">
                <a16:creationId xmlns:a16="http://schemas.microsoft.com/office/drawing/2014/main" id="{66604AA0-D591-1B54-898E-72EBE874C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841"/>
          <a:stretch/>
        </p:blipFill>
        <p:spPr bwMode="auto">
          <a:xfrm>
            <a:off x="6309535" y="643467"/>
            <a:ext cx="518632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3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lastic is killing marine wildlife | #OceanRescue - YouTube">
            <a:extLst>
              <a:ext uri="{FF2B5EF4-FFF2-40B4-BE49-F238E27FC236}">
                <a16:creationId xmlns:a16="http://schemas.microsoft.com/office/drawing/2014/main" id="{51FC7E41-9CC9-D8BD-56BB-C3C0F520E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ACF2A4-72B2-5C67-4A6B-D699F1009DE7}"/>
              </a:ext>
            </a:extLst>
          </p:cNvPr>
          <p:cNvSpPr/>
          <p:nvPr/>
        </p:nvSpPr>
        <p:spPr>
          <a:xfrm>
            <a:off x="5191760" y="6042075"/>
            <a:ext cx="5486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4C63C-51D4-C695-9B77-813043F37681}"/>
              </a:ext>
            </a:extLst>
          </p:cNvPr>
          <p:cNvSpPr txBox="1"/>
          <p:nvPr/>
        </p:nvSpPr>
        <p:spPr>
          <a:xfrm>
            <a:off x="5191760" y="60420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6B5A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POWERFUL VIDEO: Why We Need to Stop Plastic Pollution in Our Oceans FOR GOOD | Oceana</a:t>
            </a:r>
            <a:endParaRPr lang="en-US" b="1" dirty="0">
              <a:solidFill>
                <a:srgbClr val="46B5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2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907351-214F-5655-ED97-C5E2B74F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69" y="182574"/>
            <a:ext cx="4577461" cy="6492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4C6EE-EE3D-8A3E-53D3-6EF491B0B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182574"/>
            <a:ext cx="4967031" cy="64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3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833977-987B-498E-6325-A03900BAC5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23" t="3049" r="224" b="21590"/>
          <a:stretch/>
        </p:blipFill>
        <p:spPr>
          <a:xfrm>
            <a:off x="1134637" y="643466"/>
            <a:ext cx="992272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2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AA5098-6D9C-202F-BEDB-F87AEEDC1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" r="4" b="22560"/>
          <a:stretch/>
        </p:blipFill>
        <p:spPr>
          <a:xfrm>
            <a:off x="1134642" y="643466"/>
            <a:ext cx="99227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7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748691-845D-37E2-5DA9-66356E599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" t="222" r="-3" b="15739"/>
          <a:stretch/>
        </p:blipFill>
        <p:spPr>
          <a:xfrm>
            <a:off x="1111732" y="643466"/>
            <a:ext cx="996853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8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om with a blue wall and a blue sign&#10;&#10;Description automatically generated">
            <a:extLst>
              <a:ext uri="{FF2B5EF4-FFF2-40B4-BE49-F238E27FC236}">
                <a16:creationId xmlns:a16="http://schemas.microsoft.com/office/drawing/2014/main" id="{7965E9D3-B6CA-E8FE-18AF-B5FE5DE0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" r="1" b="5065"/>
          <a:stretch/>
        </p:blipFill>
        <p:spPr>
          <a:xfrm>
            <a:off x="1111719" y="643466"/>
            <a:ext cx="99685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24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Sayaka Ganz. | Arte ambientale, Oggetti, Come disegnare">
            <a:extLst>
              <a:ext uri="{FF2B5EF4-FFF2-40B4-BE49-F238E27FC236}">
                <a16:creationId xmlns:a16="http://schemas.microsoft.com/office/drawing/2014/main" id="{58B2C552-9E55-CCE0-0444-27EB1AE3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1" y="4668612"/>
            <a:ext cx="2566970" cy="192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rt-Monie: Fantastic Recycled Plastic">
            <a:extLst>
              <a:ext uri="{FF2B5EF4-FFF2-40B4-BE49-F238E27FC236}">
                <a16:creationId xmlns:a16="http://schemas.microsoft.com/office/drawing/2014/main" id="{D3B1C35E-210F-F1CC-5E3E-C3796EB6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3234" y="4429190"/>
            <a:ext cx="3273424" cy="21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7C6AB-8A23-D33B-1DE5-49EB02189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161"/>
            <a:ext cx="5752782" cy="4445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4D8DB-996C-464D-1A4E-2485DC35CD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818" t="28445" r="4572" b="14519"/>
          <a:stretch/>
        </p:blipFill>
        <p:spPr>
          <a:xfrm>
            <a:off x="5640933" y="304800"/>
            <a:ext cx="3180080" cy="391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ABCA56-D9ED-4621-8834-12C63D9E6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253" y="314961"/>
            <a:ext cx="3086531" cy="3911600"/>
          </a:xfrm>
          <a:prstGeom prst="rect">
            <a:avLst/>
          </a:prstGeom>
        </p:spPr>
      </p:pic>
      <p:pic>
        <p:nvPicPr>
          <p:cNvPr id="10242" name="Picture 2" descr="JCCFS | The Fantastic Recycled Plastic Art of David Edgar">
            <a:extLst>
              <a:ext uri="{FF2B5EF4-FFF2-40B4-BE49-F238E27FC236}">
                <a16:creationId xmlns:a16="http://schemas.microsoft.com/office/drawing/2014/main" id="{B764A312-D8C6-7FC0-AE85-CA6EA63B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24" y="4373880"/>
            <a:ext cx="3582670" cy="20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89D5C-7C4E-0F92-610A-11DE89D57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658" y="3156058"/>
            <a:ext cx="3273425" cy="34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0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6" descr="Sayaka Ganz. | Arte ambientale, Oggetti, Come disegnare">
            <a:extLst>
              <a:ext uri="{FF2B5EF4-FFF2-40B4-BE49-F238E27FC236}">
                <a16:creationId xmlns:a16="http://schemas.microsoft.com/office/drawing/2014/main" id="{593FBD4B-D4BC-E5E9-C741-63C719462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-18671" r="5832" b="-209"/>
          <a:stretch/>
        </p:blipFill>
        <p:spPr bwMode="auto">
          <a:xfrm>
            <a:off x="176571" y="751840"/>
            <a:ext cx="5813197" cy="59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rt-Monie: Fantastic Recycled Plastic">
            <a:extLst>
              <a:ext uri="{FF2B5EF4-FFF2-40B4-BE49-F238E27FC236}">
                <a16:creationId xmlns:a16="http://schemas.microsoft.com/office/drawing/2014/main" id="{8BC60AE9-CEE9-925A-8D75-AA80024FF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7"/>
          <a:stretch/>
        </p:blipFill>
        <p:spPr bwMode="auto">
          <a:xfrm flipH="1">
            <a:off x="6143966" y="1673910"/>
            <a:ext cx="5803986" cy="252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CCFS | The Fantastic Recycled Plastic Art of David Edgar">
            <a:extLst>
              <a:ext uri="{FF2B5EF4-FFF2-40B4-BE49-F238E27FC236}">
                <a16:creationId xmlns:a16="http://schemas.microsoft.com/office/drawing/2014/main" id="{1E268522-7864-74A5-5BF5-EA7586E82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5" b="10042"/>
          <a:stretch/>
        </p:blipFill>
        <p:spPr bwMode="auto">
          <a:xfrm>
            <a:off x="6143966" y="4373321"/>
            <a:ext cx="5786386" cy="2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13177E-2ABF-A0E1-175E-8D07FA3EB0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0001"/>
          <a:stretch/>
        </p:blipFill>
        <p:spPr>
          <a:xfrm>
            <a:off x="0" y="0"/>
            <a:ext cx="12186333" cy="15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1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13177E-2ABF-A0E1-175E-8D07FA3EB0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78" t="23464" r="2060" b="10815"/>
          <a:stretch/>
        </p:blipFill>
        <p:spPr>
          <a:xfrm>
            <a:off x="4734046" y="1874874"/>
            <a:ext cx="7457954" cy="4765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3E9263-8947-C7FB-D750-90A92035C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41" r="20469" b="80141"/>
          <a:stretch/>
        </p:blipFill>
        <p:spPr>
          <a:xfrm>
            <a:off x="4734046" y="193507"/>
            <a:ext cx="7251070" cy="154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192F6-C362-B6F5-0305-F09177B7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1" r="14216"/>
          <a:stretch/>
        </p:blipFill>
        <p:spPr>
          <a:xfrm>
            <a:off x="185195" y="193507"/>
            <a:ext cx="4289411" cy="64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7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BAB766-4E54-8B79-A72A-C67B36EAE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4"/>
          <a:stretch/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FFC8932-4D5E-F2E9-F7A8-F548CAE4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" y="-54857"/>
            <a:ext cx="1736203" cy="691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5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837BA-FB0C-5CDB-E510-C3C1CD9A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3700" b="1" i="0" dirty="0">
                <a:effectLst/>
              </a:rPr>
              <a:t>Upcycled/Recycled Art</a:t>
            </a:r>
            <a:br>
              <a:rPr lang="en-US" sz="3700" b="1" i="0" dirty="0">
                <a:effectLst/>
              </a:rPr>
            </a:b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51F5-487F-D418-BB85-B3E049CC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095500"/>
            <a:ext cx="5334197" cy="4144579"/>
          </a:xfrm>
        </p:spPr>
        <p:txBody>
          <a:bodyPr anchor="ctr">
            <a:normAutofit/>
          </a:bodyPr>
          <a:lstStyle/>
          <a:p>
            <a:r>
              <a:rPr lang="en-US" sz="2000" b="1" i="0" dirty="0">
                <a:effectLst/>
                <a:latin typeface="helvetica-w01-light"/>
              </a:rPr>
              <a:t>Upcycled or recycled </a:t>
            </a:r>
            <a:r>
              <a:rPr lang="en-US" sz="2000" b="0" i="0" dirty="0">
                <a:effectLst/>
                <a:latin typeface="helvetica-w01-light"/>
              </a:rPr>
              <a:t>art is artwork made by reusing materials that would normally be thrown away. Instead of letting these objects become waste, artists use them as the building blocks for </a:t>
            </a:r>
            <a:r>
              <a:rPr lang="en-US" sz="2000" b="1" i="0" dirty="0">
                <a:effectLst/>
                <a:latin typeface="helvetica-w01-light"/>
              </a:rPr>
              <a:t>Sculpture </a:t>
            </a:r>
            <a:r>
              <a:rPr lang="en-US" sz="2000" b="0" i="0" dirty="0">
                <a:effectLst/>
                <a:latin typeface="helvetica-w01-light"/>
              </a:rPr>
              <a:t>and </a:t>
            </a:r>
            <a:r>
              <a:rPr lang="en-US" sz="2000" b="1" i="0" dirty="0">
                <a:effectLst/>
                <a:latin typeface="helvetica-w01-light"/>
              </a:rPr>
              <a:t>3D Design</a:t>
            </a:r>
            <a:r>
              <a:rPr lang="en-US" sz="2000" b="0" i="0" dirty="0">
                <a:effectLst/>
                <a:latin typeface="helvetica-w01-light"/>
              </a:rPr>
              <a:t>. </a:t>
            </a:r>
          </a:p>
          <a:p>
            <a:r>
              <a:rPr lang="en-US" sz="2000" b="0" i="0" dirty="0">
                <a:effectLst/>
                <a:latin typeface="helvetica-w01-light"/>
              </a:rPr>
              <a:t>This type of art helps reduce </a:t>
            </a:r>
            <a:r>
              <a:rPr lang="en-US" sz="2000" b="0" i="0" u="sng" dirty="0">
                <a:effectLst/>
                <a:latin typeface="helvetica-w01-light"/>
              </a:rPr>
              <a:t>plastic pollution</a:t>
            </a:r>
            <a:r>
              <a:rPr lang="en-US" sz="2000" b="0" i="0" dirty="0">
                <a:effectLst/>
                <a:latin typeface="helvetica-w01-light"/>
              </a:rPr>
              <a:t>, encourages </a:t>
            </a:r>
            <a:r>
              <a:rPr lang="en-US" sz="2000" b="0" i="0" u="sng" dirty="0">
                <a:effectLst/>
                <a:latin typeface="helvetica-w01-light"/>
              </a:rPr>
              <a:t>sustainability</a:t>
            </a:r>
            <a:r>
              <a:rPr lang="en-US" sz="2000" b="0" i="0" dirty="0">
                <a:effectLst/>
                <a:latin typeface="helvetica-w01-light"/>
              </a:rPr>
              <a:t>, and challenges us to see beauty in unexpected places.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1F3593-66CA-3D4D-E29A-BD5CBC13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r="2210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5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D7A74-062D-5346-4D50-0933DC53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862CC-ECFA-7FEB-9458-CE6DDE959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1866900"/>
            <a:ext cx="3790950" cy="4235788"/>
          </a:xfrm>
        </p:spPr>
        <p:txBody>
          <a:bodyPr>
            <a:normAutofit/>
          </a:bodyPr>
          <a:lstStyle/>
          <a:p>
            <a:r>
              <a:rPr lang="en-US" sz="2000" b="0" i="0" dirty="0">
                <a:effectLst/>
                <a:latin typeface="helvetica-w01-light"/>
              </a:rPr>
              <a:t>These materials can include plastic </a:t>
            </a:r>
            <a:r>
              <a:rPr lang="en-US" sz="2000" dirty="0">
                <a:latin typeface="helvetica-w01-light"/>
              </a:rPr>
              <a:t>items</a:t>
            </a:r>
            <a:r>
              <a:rPr lang="en-US" sz="2000" b="0" i="0" dirty="0">
                <a:effectLst/>
                <a:latin typeface="helvetica-w01-light"/>
              </a:rPr>
              <a:t>, old newspapers, broken electronics, scrap metal, fabric scraps, or even everyday household items.</a:t>
            </a:r>
          </a:p>
          <a:p>
            <a:r>
              <a:rPr lang="en-US" sz="2000" dirty="0">
                <a:latin typeface="helvetica-w01-light"/>
              </a:rPr>
              <a:t>For our purposes, we will be using plastic items that are often found in bodies of water like plastic bottles, bottle caps, or plastic bags. </a:t>
            </a:r>
          </a:p>
          <a:p>
            <a:pPr marL="0" indent="0">
              <a:buNone/>
            </a:pPr>
            <a:r>
              <a:rPr lang="en-US" sz="2000" dirty="0">
                <a:latin typeface="helvetica-w01-light"/>
              </a:rPr>
              <a:t>We will be using these items to create </a:t>
            </a:r>
            <a:r>
              <a:rPr lang="en-US" sz="2000" b="1" u="sng" dirty="0">
                <a:latin typeface="helvetica-w01-light"/>
              </a:rPr>
              <a:t>sea animals.</a:t>
            </a:r>
            <a:endParaRPr lang="en-US" sz="2000" b="1" u="sng" dirty="0"/>
          </a:p>
        </p:txBody>
      </p:sp>
      <p:pic>
        <p:nvPicPr>
          <p:cNvPr id="4" name="Picture 3" descr="Colorful plastic bottle caps">
            <a:extLst>
              <a:ext uri="{FF2B5EF4-FFF2-40B4-BE49-F238E27FC236}">
                <a16:creationId xmlns:a16="http://schemas.microsoft.com/office/drawing/2014/main" id="{A5A7EA8F-19F9-379E-3E44-0910FC12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99" r="22695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734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862C-D811-4CFF-9B34-237D4E85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638" y="1128094"/>
            <a:ext cx="5262386" cy="1415270"/>
          </a:xfrm>
        </p:spPr>
        <p:txBody>
          <a:bodyPr anchor="t">
            <a:normAutofit/>
          </a:bodyPr>
          <a:lstStyle/>
          <a:p>
            <a:r>
              <a:rPr lang="en-US" sz="3200" b="1" i="0">
                <a:effectLst/>
              </a:rPr>
              <a:t>Why Sea Creatures?</a:t>
            </a:r>
            <a:br>
              <a:rPr lang="en-US" sz="3200" b="1" i="0">
                <a:effectLst/>
              </a:rPr>
            </a:br>
            <a:endParaRPr lang="en-US" sz="3200"/>
          </a:p>
        </p:txBody>
      </p:sp>
      <p:pic>
        <p:nvPicPr>
          <p:cNvPr id="2050" name="Picture 2" descr="Plastic Pollution Engulfs Fish in the Ocean | Premium AI-generated image">
            <a:extLst>
              <a:ext uri="{FF2B5EF4-FFF2-40B4-BE49-F238E27FC236}">
                <a16:creationId xmlns:a16="http://schemas.microsoft.com/office/drawing/2014/main" id="{3B27A2BA-B7A4-8D13-0BC4-E68C22CE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"/>
          <a:stretch/>
        </p:blipFill>
        <p:spPr bwMode="auto">
          <a:xfrm>
            <a:off x="1" y="1"/>
            <a:ext cx="52623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521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Premium Photo | Plastic contamination in the ocean generative ai">
            <a:extLst>
              <a:ext uri="{FF2B5EF4-FFF2-40B4-BE49-F238E27FC236}">
                <a16:creationId xmlns:a16="http://schemas.microsoft.com/office/drawing/2014/main" id="{79B4533D-F354-7490-E65A-FDA5141B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8047"/>
          <a:stretch/>
        </p:blipFill>
        <p:spPr bwMode="auto">
          <a:xfrm>
            <a:off x="-7252" y="3429000"/>
            <a:ext cx="52696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BE1A4-901D-AE34-09F0-B165E89C1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638" y="2543364"/>
            <a:ext cx="5262385" cy="3599019"/>
          </a:xfrm>
        </p:spPr>
        <p:txBody>
          <a:bodyPr>
            <a:normAutofit/>
          </a:bodyPr>
          <a:lstStyle/>
          <a:p>
            <a:r>
              <a:rPr lang="en-US" sz="1900" u="sng" dirty="0">
                <a:latin typeface="helvetica-w01-light"/>
              </a:rPr>
              <a:t>By 2050 plastic will outweigh all the fish in the sea.</a:t>
            </a:r>
            <a:endParaRPr lang="en-US" sz="1900" i="0" u="sng" dirty="0">
              <a:effectLst/>
              <a:latin typeface="helvetica-w01-light"/>
            </a:endParaRPr>
          </a:p>
          <a:p>
            <a:r>
              <a:rPr lang="en-US" sz="1900" i="0" dirty="0">
                <a:effectLst/>
                <a:latin typeface="helvetica-w01-light"/>
              </a:rPr>
              <a:t>Human pollution—especially plastic waste—has a serious impact on marine ecosystems. When trash ends up in the ocean, it can harm sea creatures by entangling them, damaging their habitats, or being mistaken for food. </a:t>
            </a:r>
          </a:p>
          <a:p>
            <a:r>
              <a:rPr lang="en-US" sz="1900" i="0" dirty="0">
                <a:effectLst/>
                <a:latin typeface="helvetica-w01-light"/>
              </a:rPr>
              <a:t>By creating art from upcycled materials, we can help </a:t>
            </a:r>
            <a:r>
              <a:rPr lang="en-US" sz="1900" b="1" i="0" dirty="0">
                <a:effectLst/>
                <a:latin typeface="helvetica-w01-light"/>
              </a:rPr>
              <a:t>raise awareness </a:t>
            </a:r>
            <a:r>
              <a:rPr lang="en-US" sz="1900" i="0" dirty="0">
                <a:effectLst/>
                <a:latin typeface="helvetica-w01-light"/>
              </a:rPr>
              <a:t>about these issues in a creative and meaningful way. </a:t>
            </a:r>
          </a:p>
        </p:txBody>
      </p:sp>
    </p:spTree>
    <p:extLst>
      <p:ext uri="{BB962C8B-B14F-4D97-AF65-F5344CB8AC3E}">
        <p14:creationId xmlns:p14="http://schemas.microsoft.com/office/powerpoint/2010/main" val="1113958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What do sea turtles eat? Unfortunately, plastic bags. | Stories | WWF">
            <a:extLst>
              <a:ext uri="{FF2B5EF4-FFF2-40B4-BE49-F238E27FC236}">
                <a16:creationId xmlns:a16="http://schemas.microsoft.com/office/drawing/2014/main" id="{0E433E87-C601-FC43-3607-4125ADE9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2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Industrial waste, plastics pollute the not-so-blue sea on Oceans Day ...">
            <a:extLst>
              <a:ext uri="{FF2B5EF4-FFF2-40B4-BE49-F238E27FC236}">
                <a16:creationId xmlns:a16="http://schemas.microsoft.com/office/drawing/2014/main" id="{5CE13AD8-3BCF-C559-9092-6FAF77AD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7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Killed &amp; injured by plastic pollution: individual animal stories ...">
            <a:extLst>
              <a:ext uri="{FF2B5EF4-FFF2-40B4-BE49-F238E27FC236}">
                <a16:creationId xmlns:a16="http://schemas.microsoft.com/office/drawing/2014/main" id="{05755A15-C6A5-F284-164B-4F306E96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7" b="347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3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Dead Oystercatcher Killed by Plastic Waste | An Oystercatche… | Flickr">
            <a:extLst>
              <a:ext uri="{FF2B5EF4-FFF2-40B4-BE49-F238E27FC236}">
                <a16:creationId xmlns:a16="http://schemas.microsoft.com/office/drawing/2014/main" id="{25AF3033-89AC-BB79-C68C-8569E769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 b="90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91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241</Words>
  <Application>Microsoft Office PowerPoint</Application>
  <PresentationFormat>Widescreen</PresentationFormat>
  <Paragraphs>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helvetica-w01-light</vt:lpstr>
      <vt:lpstr>Office Theme</vt:lpstr>
      <vt:lpstr>IF GARBAGE IS ART </vt:lpstr>
      <vt:lpstr>PowerPoint Presentation</vt:lpstr>
      <vt:lpstr>Upcycled/Recycled Art </vt:lpstr>
      <vt:lpstr>Materials</vt:lpstr>
      <vt:lpstr>Why Sea Creatures?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Tyler Fairchild</dc:creator>
  <cp:lastModifiedBy>Tyler Fairchild</cp:lastModifiedBy>
  <cp:revision>6</cp:revision>
  <dcterms:created xsi:type="dcterms:W3CDTF">2025-04-14T18:35:54Z</dcterms:created>
  <dcterms:modified xsi:type="dcterms:W3CDTF">2025-04-29T14:56:21Z</dcterms:modified>
</cp:coreProperties>
</file>