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73" r:id="rId3"/>
    <p:sldId id="276" r:id="rId4"/>
    <p:sldId id="278" r:id="rId5"/>
    <p:sldId id="268" r:id="rId6"/>
    <p:sldId id="290" r:id="rId7"/>
    <p:sldId id="291" r:id="rId8"/>
    <p:sldId id="287" r:id="rId9"/>
    <p:sldId id="288" r:id="rId10"/>
    <p:sldId id="289" r:id="rId11"/>
    <p:sldId id="296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682BF-57ED-E114-9FE8-DAEE3E04D472}" v="1" dt="2024-08-16T20:22:20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8725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etchfab.com/3d-models/normal-male-08-skibidi-toilet-09e935e987eb454d8a1b7380f530ee9a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77" y="229996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169967-F1A4-4EE8-A07F-DD064C05A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77" y="229996"/>
            <a:ext cx="5290997" cy="5290997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713" y="107425"/>
            <a:ext cx="5290997" cy="529099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C36A1-27C8-6740-4C76-D4DF367E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433"/>
            <a:ext cx="3950423" cy="29486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Studio Expectations</a:t>
            </a:r>
          </a:p>
        </p:txBody>
      </p:sp>
      <p:pic>
        <p:nvPicPr>
          <p:cNvPr id="10" name="Picture 9" descr="A painting of a tower and a bridge&#10;&#10;Description automatically generated">
            <a:extLst>
              <a:ext uri="{FF2B5EF4-FFF2-40B4-BE49-F238E27FC236}">
                <a16:creationId xmlns:a16="http://schemas.microsoft.com/office/drawing/2014/main" id="{394A5870-3CF4-C861-5B1A-703F7AF7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2013"/>
          <a:stretch/>
        </p:blipFill>
        <p:spPr>
          <a:xfrm>
            <a:off x="7194874" y="10"/>
            <a:ext cx="3897767" cy="2902545"/>
          </a:xfrm>
          <a:custGeom>
            <a:avLst/>
            <a:gdLst/>
            <a:ahLst/>
            <a:cxnLst/>
            <a:rect l="l" t="t" r="r" b="b"/>
            <a:pathLst>
              <a:path w="3897767" h="2902555">
                <a:moveTo>
                  <a:pt x="249554" y="0"/>
                </a:moveTo>
                <a:lnTo>
                  <a:pt x="3648213" y="0"/>
                </a:lnTo>
                <a:lnTo>
                  <a:pt x="3705586" y="108750"/>
                </a:lnTo>
                <a:cubicBezTo>
                  <a:pt x="3828747" y="364352"/>
                  <a:pt x="3897767" y="650952"/>
                  <a:pt x="3897767" y="953672"/>
                </a:cubicBezTo>
                <a:cubicBezTo>
                  <a:pt x="3897767" y="2030010"/>
                  <a:pt x="3025222" y="2902555"/>
                  <a:pt x="1948884" y="2902555"/>
                </a:cubicBezTo>
                <a:cubicBezTo>
                  <a:pt x="872545" y="2902555"/>
                  <a:pt x="0" y="2030010"/>
                  <a:pt x="0" y="953672"/>
                </a:cubicBezTo>
                <a:cubicBezTo>
                  <a:pt x="0" y="650952"/>
                  <a:pt x="69020" y="364352"/>
                  <a:pt x="192182" y="108750"/>
                </a:cubicBezTo>
                <a:close/>
              </a:path>
            </a:pathLst>
          </a:custGeom>
        </p:spPr>
      </p:pic>
      <p:pic>
        <p:nvPicPr>
          <p:cNvPr id="9" name="Picture 8" descr="A group of ceramic vases&#10;&#10;Description automatically generated">
            <a:extLst>
              <a:ext uri="{FF2B5EF4-FFF2-40B4-BE49-F238E27FC236}">
                <a16:creationId xmlns:a16="http://schemas.microsoft.com/office/drawing/2014/main" id="{7106A367-0359-0072-C4EB-7EF20C0BB0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86" r="16916" b="3"/>
          <a:stretch/>
        </p:blipFill>
        <p:spPr>
          <a:xfrm>
            <a:off x="5887982" y="2295345"/>
            <a:ext cx="2328596" cy="2328596"/>
          </a:xfrm>
          <a:custGeom>
            <a:avLst/>
            <a:gdLst/>
            <a:ahLst/>
            <a:cxnLst/>
            <a:rect l="l" t="t" r="r" b="b"/>
            <a:pathLst>
              <a:path w="2328596" h="2328596">
                <a:moveTo>
                  <a:pt x="1164298" y="0"/>
                </a:moveTo>
                <a:cubicBezTo>
                  <a:pt x="1807322" y="0"/>
                  <a:pt x="2328596" y="521274"/>
                  <a:pt x="2328596" y="1164298"/>
                </a:cubicBezTo>
                <a:cubicBezTo>
                  <a:pt x="2328596" y="1807322"/>
                  <a:pt x="1807322" y="2328596"/>
                  <a:pt x="1164298" y="2328596"/>
                </a:cubicBezTo>
                <a:cubicBezTo>
                  <a:pt x="521274" y="2328596"/>
                  <a:pt x="0" y="1807322"/>
                  <a:pt x="0" y="1164298"/>
                </a:cubicBezTo>
                <a:cubicBezTo>
                  <a:pt x="0" y="521274"/>
                  <a:pt x="521274" y="0"/>
                  <a:pt x="1164298" y="0"/>
                </a:cubicBezTo>
                <a:close/>
              </a:path>
            </a:pathLst>
          </a:custGeom>
        </p:spPr>
      </p:pic>
      <p:pic>
        <p:nvPicPr>
          <p:cNvPr id="5" name="Picture 4" descr="A painting of trees and water&#10;&#10;Description automatically generated">
            <a:extLst>
              <a:ext uri="{FF2B5EF4-FFF2-40B4-BE49-F238E27FC236}">
                <a16:creationId xmlns:a16="http://schemas.microsoft.com/office/drawing/2014/main" id="{E7018010-EC59-0E43-D57C-2D312CE1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27" r="21800" b="2"/>
          <a:stretch/>
        </p:blipFill>
        <p:spPr>
          <a:xfrm>
            <a:off x="7091539" y="4397678"/>
            <a:ext cx="2624707" cy="2460323"/>
          </a:xfrm>
          <a:custGeom>
            <a:avLst/>
            <a:gdLst/>
            <a:ahLst/>
            <a:cxnLst/>
            <a:rect l="l" t="t" r="r" b="b"/>
            <a:pathLst>
              <a:path w="2624707" h="2460323">
                <a:moveTo>
                  <a:pt x="1312353" y="0"/>
                </a:moveTo>
                <a:cubicBezTo>
                  <a:pt x="2037146" y="0"/>
                  <a:pt x="2624707" y="587562"/>
                  <a:pt x="2624707" y="1312354"/>
                </a:cubicBezTo>
                <a:cubicBezTo>
                  <a:pt x="2624707" y="1765349"/>
                  <a:pt x="2395191" y="2164738"/>
                  <a:pt x="2046103" y="2400578"/>
                </a:cubicBezTo>
                <a:lnTo>
                  <a:pt x="1947759" y="2460323"/>
                </a:lnTo>
                <a:lnTo>
                  <a:pt x="676949" y="2460323"/>
                </a:lnTo>
                <a:lnTo>
                  <a:pt x="578605" y="2400578"/>
                </a:lnTo>
                <a:cubicBezTo>
                  <a:pt x="229517" y="2164738"/>
                  <a:pt x="0" y="1765349"/>
                  <a:pt x="0" y="1312354"/>
                </a:cubicBezTo>
                <a:cubicBezTo>
                  <a:pt x="0" y="587562"/>
                  <a:pt x="587562" y="0"/>
                  <a:pt x="1312353" y="0"/>
                </a:cubicBezTo>
                <a:close/>
              </a:path>
            </a:pathLst>
          </a:custGeom>
        </p:spPr>
      </p:pic>
      <p:sp>
        <p:nvSpPr>
          <p:cNvPr id="23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998" y="4012309"/>
            <a:ext cx="963681" cy="96368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341FA-DECA-9021-F500-2AD19A9358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9572"/>
          <a:stretch/>
        </p:blipFill>
        <p:spPr>
          <a:xfrm>
            <a:off x="9620168" y="2718756"/>
            <a:ext cx="2571833" cy="3070200"/>
          </a:xfrm>
          <a:custGeom>
            <a:avLst/>
            <a:gdLst/>
            <a:ahLst/>
            <a:cxnLst/>
            <a:rect l="l" t="t" r="r" b="b"/>
            <a:pathLst>
              <a:path w="2571833" h="3070200">
                <a:moveTo>
                  <a:pt x="1535100" y="0"/>
                </a:moveTo>
                <a:cubicBezTo>
                  <a:pt x="1932512" y="0"/>
                  <a:pt x="2294653" y="151016"/>
                  <a:pt x="2567267" y="398791"/>
                </a:cubicBezTo>
                <a:lnTo>
                  <a:pt x="2571833" y="403468"/>
                </a:lnTo>
                <a:lnTo>
                  <a:pt x="2571833" y="2666733"/>
                </a:lnTo>
                <a:lnTo>
                  <a:pt x="2567267" y="2671410"/>
                </a:lnTo>
                <a:cubicBezTo>
                  <a:pt x="2294653" y="2919185"/>
                  <a:pt x="1932512" y="3070200"/>
                  <a:pt x="1535100" y="3070200"/>
                </a:cubicBezTo>
                <a:cubicBezTo>
                  <a:pt x="687287" y="3070200"/>
                  <a:pt x="0" y="2382913"/>
                  <a:pt x="0" y="1535100"/>
                </a:cubicBezTo>
                <a:cubicBezTo>
                  <a:pt x="0" y="687287"/>
                  <a:pt x="687287" y="0"/>
                  <a:pt x="1535100" y="0"/>
                </a:cubicBez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D9B46D6-1A02-4C72-9C0B-B52485EC3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6761" y="2283235"/>
            <a:ext cx="1054465" cy="469689"/>
            <a:chOff x="10646761" y="2283235"/>
            <a:chExt cx="1054465" cy="469689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6761" y="2283235"/>
              <a:ext cx="355269" cy="469689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21559" y="2283235"/>
              <a:ext cx="355269" cy="469689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6358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71159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5957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Graphic 212">
            <a:extLst>
              <a:ext uri="{FF2B5EF4-FFF2-40B4-BE49-F238E27FC236}">
                <a16:creationId xmlns:a16="http://schemas.microsoft.com/office/drawing/2014/main" id="{CD08DEF0-DEFD-4BD6-BCF3-12E1C32E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998" y="4012309"/>
            <a:ext cx="963681" cy="96368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69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8C7C83A8-4FD2-E74B-4EB1-6899F21F4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34" r="-121" b="7285"/>
          <a:stretch/>
        </p:blipFill>
        <p:spPr>
          <a:xfrm>
            <a:off x="1496663" y="643466"/>
            <a:ext cx="91986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5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E9B38-56CC-1F44-3868-E850FA9CA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8DFA9-D549-D30F-E57F-3FF56D6F4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 descr="A collage of a book&#10;&#10;Description automatically generated">
            <a:extLst>
              <a:ext uri="{FF2B5EF4-FFF2-40B4-BE49-F238E27FC236}">
                <a16:creationId xmlns:a16="http://schemas.microsoft.com/office/drawing/2014/main" id="{E402565B-933E-5DDE-CAEB-0F758B94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56C46-421E-BA6F-621D-B82C3B8C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17" r="-2" b="2017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492D67-1CE8-6C81-7559-F205E7177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29" r="6015" b="-1000"/>
          <a:stretch/>
        </p:blipFill>
        <p:spPr>
          <a:xfrm>
            <a:off x="321735" y="3524289"/>
            <a:ext cx="2686027" cy="2804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96AD1-54FD-A5B3-2577-FAD267C755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32" r="-490" b="15942"/>
          <a:stretch/>
        </p:blipFill>
        <p:spPr>
          <a:xfrm>
            <a:off x="3159553" y="3514855"/>
            <a:ext cx="2850840" cy="278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4FE79-B59D-D1D0-F5D6-1F46034B4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807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pic>
        <p:nvPicPr>
          <p:cNvPr id="4" name="Picture 3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47DEA728-B91E-72BD-F465-61E88BA80D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2303" b="-4002"/>
          <a:stretch/>
        </p:blipFill>
        <p:spPr>
          <a:xfrm>
            <a:off x="6009381" y="257174"/>
            <a:ext cx="6182619" cy="8915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08E027-C807-05B2-AD91-8732890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322" y="-344368"/>
            <a:ext cx="6585514" cy="1330816"/>
          </a:xfrm>
        </p:spPr>
        <p:txBody>
          <a:bodyPr anchor="b">
            <a:normAutofit/>
          </a:bodyPr>
          <a:lstStyle/>
          <a:p>
            <a:r>
              <a:rPr lang="en-US" sz="3600" dirty="0"/>
              <a:t>Sketchbook 2: Care of the Brush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553089-EA41-6D5A-9253-CDC7051C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1726" y="1121944"/>
            <a:ext cx="3882954" cy="1320633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ea typeface="Calibri" panose="020F0502020204030204"/>
                <a:cs typeface="Calibri" panose="020F0502020204030204"/>
              </a:rPr>
              <a:t>Brush rules: </a:t>
            </a:r>
          </a:p>
          <a:p>
            <a:pPr marL="0" indent="0">
              <a:buNone/>
            </a:pPr>
            <a:r>
              <a:rPr lang="en-US" sz="1600" dirty="0">
                <a:ea typeface="Calibri" panose="020F0502020204030204"/>
                <a:cs typeface="Calibri" panose="020F0502020204030204"/>
              </a:rPr>
              <a:t>A.) Keep brush in water when not using.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B.) Do not paint past the ferrule.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C.) Always wash after use.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D.) Do not leave brushes in the sink.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BC870DC-397D-B101-D9A3-98635A4C81D3}"/>
              </a:ext>
            </a:extLst>
          </p:cNvPr>
          <p:cNvSpPr txBox="1">
            <a:spLocks/>
          </p:cNvSpPr>
          <p:nvPr/>
        </p:nvSpPr>
        <p:spPr>
          <a:xfrm>
            <a:off x="6099246" y="4718584"/>
            <a:ext cx="5498394" cy="16152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ea typeface="Calibri" panose="020F0502020204030204"/>
                <a:cs typeface="Calibri" panose="020F0502020204030204"/>
              </a:rPr>
              <a:t>Uses of different brushes: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600" dirty="0">
                <a:ea typeface="Calibri" panose="020F0502020204030204"/>
                <a:cs typeface="Calibri" panose="020F0502020204030204"/>
              </a:rPr>
              <a:t>Round: Used for details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Pointed: Used for outlines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Flat: For spreading paint quickly and evenly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Bright: Similar to flat but with more control</a:t>
            </a:r>
            <a:br>
              <a:rPr lang="en-US" sz="1600" dirty="0">
                <a:ea typeface="Calibri" panose="020F0502020204030204"/>
                <a:cs typeface="Calibri" panose="020F0502020204030204"/>
              </a:rPr>
            </a:br>
            <a:r>
              <a:rPr lang="en-US" sz="1600" dirty="0">
                <a:ea typeface="Calibri" panose="020F0502020204030204"/>
                <a:cs typeface="Calibri" panose="020F0502020204030204"/>
              </a:rPr>
              <a:t>Filbert: Domed edges for good coverage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713D1B-4E47-443C-E5DC-5C69BC866D67}"/>
              </a:ext>
            </a:extLst>
          </p:cNvPr>
          <p:cNvSpPr txBox="1">
            <a:spLocks/>
          </p:cNvSpPr>
          <p:nvPr/>
        </p:nvSpPr>
        <p:spPr>
          <a:xfrm>
            <a:off x="6190686" y="1233704"/>
            <a:ext cx="794314" cy="4468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ea typeface="Calibri" panose="020F0502020204030204"/>
                <a:cs typeface="Calibri" panose="020F0502020204030204"/>
              </a:rPr>
              <a:t>Vocab: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37ED39-798A-5FD7-D0F5-3B417E6A1B5D}"/>
              </a:ext>
            </a:extLst>
          </p:cNvPr>
          <p:cNvSpPr txBox="1">
            <a:spLocks/>
          </p:cNvSpPr>
          <p:nvPr/>
        </p:nvSpPr>
        <p:spPr>
          <a:xfrm>
            <a:off x="8141406" y="3123464"/>
            <a:ext cx="1901754" cy="3046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ea typeface="Calibri" panose="020F0502020204030204"/>
                <a:cs typeface="Calibri" panose="020F0502020204030204"/>
              </a:rPr>
              <a:t>Types of Brushes: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aintings of animals on a wood surface&#10;&#10;Description automatically generated">
            <a:extLst>
              <a:ext uri="{FF2B5EF4-FFF2-40B4-BE49-F238E27FC236}">
                <a16:creationId xmlns:a16="http://schemas.microsoft.com/office/drawing/2014/main" id="{63C206F3-CB3F-0F48-7126-ED4C29F85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6" r="10426"/>
          <a:stretch/>
        </p:blipFill>
        <p:spPr>
          <a:xfrm>
            <a:off x="6013" y="2551770"/>
            <a:ext cx="4635554" cy="4310091"/>
          </a:xfrm>
          <a:prstGeom prst="rect">
            <a:avLst/>
          </a:prstGeom>
        </p:spPr>
      </p:pic>
      <p:pic>
        <p:nvPicPr>
          <p:cNvPr id="3" name="Picture 2" descr="A drawing of a still life&#10;&#10;Description automatically generated">
            <a:extLst>
              <a:ext uri="{FF2B5EF4-FFF2-40B4-BE49-F238E27FC236}">
                <a16:creationId xmlns:a16="http://schemas.microsoft.com/office/drawing/2014/main" id="{A91B7289-89AE-CE49-DF67-A7AFFFF8D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-2000"/>
                    </a14:imgEffect>
                  </a14:imgLayer>
                </a14:imgProps>
              </a:ext>
            </a:extLst>
          </a:blip>
          <a:srcRect t="16450" b="16450"/>
          <a:stretch/>
        </p:blipFill>
        <p:spPr>
          <a:xfrm>
            <a:off x="-3628" y="-10426"/>
            <a:ext cx="4643531" cy="2639146"/>
          </a:xfrm>
          <a:prstGeom prst="rect">
            <a:avLst/>
          </a:prstGeom>
        </p:spPr>
      </p:pic>
      <p:pic>
        <p:nvPicPr>
          <p:cNvPr id="2" name="Picture 1" descr="Vincent van Gogh (1853–1890) | Essay | The Metropolitan Museum of Art |  Heilbrunn Timeline of Art History">
            <a:extLst>
              <a:ext uri="{FF2B5EF4-FFF2-40B4-BE49-F238E27FC236}">
                <a16:creationId xmlns:a16="http://schemas.microsoft.com/office/drawing/2014/main" id="{F7CAA8CB-F3AA-A2D7-BB6F-0EA417F99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259" y="-3326"/>
            <a:ext cx="7617579" cy="686465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6C2807-080F-4732-935D-46D998CEF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38193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5715EC-93DA-418D-B295-447EA0AC7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0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F4DE228-1CFA-4815-BE77-B826C40BA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81704" y="639571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B48410-FC88-43C4-A171-39EC0018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643557" y="1847088"/>
            <a:ext cx="42355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/>
        </p:nvSpPr>
        <p:spPr>
          <a:xfrm>
            <a:off x="6643557" y="971534"/>
            <a:ext cx="5257560" cy="1038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E"/>
                </a:solidFill>
                <a:ea typeface="Calibri Light"/>
                <a:cs typeface="Calibri Light"/>
              </a:rPr>
              <a:t>The reason we create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/>
        </p:nvSpPr>
        <p:spPr>
          <a:xfrm>
            <a:off x="6643557" y="2015733"/>
            <a:ext cx="5081083" cy="40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ea typeface="Calibri"/>
                <a:cs typeface="Calibri"/>
              </a:rPr>
              <a:t>Learning New Skills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ea typeface="Calibri"/>
                <a:cs typeface="Calibri"/>
              </a:rPr>
              <a:t>Problem Solving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ea typeface="Calibri"/>
                <a:cs typeface="Calibri"/>
              </a:rPr>
              <a:t>Trial and Error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ea typeface="Calibri"/>
                <a:cs typeface="Calibri"/>
              </a:rPr>
              <a:t>Brainstorming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ea typeface="Calibri"/>
                <a:cs typeface="Calibri"/>
              </a:rPr>
              <a:t>Experimenting</a:t>
            </a:r>
          </a:p>
        </p:txBody>
      </p:sp>
    </p:spTree>
    <p:extLst>
      <p:ext uri="{BB962C8B-B14F-4D97-AF65-F5344CB8AC3E}">
        <p14:creationId xmlns:p14="http://schemas.microsoft.com/office/powerpoint/2010/main" val="378060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E53E44-4863-56C7-27F7-0CEC749D55B6}"/>
              </a:ext>
            </a:extLst>
          </p:cNvPr>
          <p:cNvSpPr>
            <a:spLocks noGrp="1"/>
          </p:cNvSpPr>
          <p:nvPr/>
        </p:nvSpPr>
        <p:spPr>
          <a:xfrm>
            <a:off x="685800" y="4435052"/>
            <a:ext cx="324612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/>
              <a:t>Classroom expectations</a:t>
            </a:r>
            <a:endParaRPr lang="en-US" dirty="0"/>
          </a:p>
        </p:txBody>
      </p:sp>
      <p:pic>
        <p:nvPicPr>
          <p:cNvPr id="11" name="Picture 10" descr="A group of square tiles with different colors&#10;&#10;Description automatically generated">
            <a:extLst>
              <a:ext uri="{FF2B5EF4-FFF2-40B4-BE49-F238E27FC236}">
                <a16:creationId xmlns:a16="http://schemas.microsoft.com/office/drawing/2014/main" id="{7E60BD32-CAB5-4092-D07E-2620BF80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37" b="8737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6" name="Picture 5" descr="A painting of a cartoon character&#10;&#10;Description automatically generated">
            <a:extLst>
              <a:ext uri="{FF2B5EF4-FFF2-40B4-BE49-F238E27FC236}">
                <a16:creationId xmlns:a16="http://schemas.microsoft.com/office/drawing/2014/main" id="{C4C7CEA3-3382-291C-6AA3-1A9EFA86A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1681" r="-299" b="20840"/>
          <a:stretch/>
        </p:blipFill>
        <p:spPr bwMode="auto">
          <a:xfrm>
            <a:off x="4130040" y="6"/>
            <a:ext cx="3943660" cy="40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27C44F45-543E-0719-DBEB-3D626FF0A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" t="22353" r="119" b="20168"/>
          <a:stretch/>
        </p:blipFill>
        <p:spPr>
          <a:xfrm>
            <a:off x="8260080" y="-1"/>
            <a:ext cx="3920223" cy="401787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/>
        </p:nvSpPr>
        <p:spPr>
          <a:xfrm>
            <a:off x="4380266" y="443505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/>
              <a:t>Use </a:t>
            </a:r>
            <a:r>
              <a:rPr lang="en-US" sz="2800" u="sng" dirty="0"/>
              <a:t>ALL of</a:t>
            </a:r>
            <a:r>
              <a:rPr lang="en-US" sz="2800" dirty="0"/>
              <a:t> your time</a:t>
            </a:r>
            <a:endParaRPr lang="en-US" sz="28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Respect the room and it's supplies</a:t>
            </a:r>
            <a:endParaRPr lang="en-US" sz="28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RESPECT ONE ANOTHER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79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727C-EADA-4F8F-E0A6-21E4A99D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620593"/>
            <a:ext cx="5389878" cy="726224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400" kern="1200" dirty="0">
                <a:latin typeface="+mj-lt"/>
                <a:ea typeface="+mj-ea"/>
                <a:cs typeface="+mj-cs"/>
              </a:rPr>
              <a:t>Each sketchbook will contain </a:t>
            </a:r>
            <a:r>
              <a:rPr lang="en-US" sz="2400" b="1" kern="1200" dirty="0">
                <a:latin typeface="+mj-lt"/>
                <a:ea typeface="+mj-ea"/>
                <a:cs typeface="+mj-cs"/>
              </a:rPr>
              <a:t>vocab 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or information that helps us understand</a:t>
            </a:r>
            <a:r>
              <a:rPr lang="en-US" sz="2400" dirty="0"/>
              <a:t> </a:t>
            </a:r>
            <a:r>
              <a:rPr lang="en-US" sz="2400" b="1" u="sng" kern="1200" dirty="0">
                <a:latin typeface="+mj-lt"/>
                <a:ea typeface="+mj-ea"/>
                <a:cs typeface="+mj-cs"/>
              </a:rPr>
              <a:t>HOW</a:t>
            </a:r>
            <a:r>
              <a:rPr lang="en-US" sz="24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/>
              <a:t>and </a:t>
            </a:r>
            <a:r>
              <a:rPr lang="en-US" sz="2400" b="1" u="sng" dirty="0"/>
              <a:t>WHY</a:t>
            </a:r>
            <a:r>
              <a:rPr lang="en-US" sz="2400" dirty="0"/>
              <a:t> we</a:t>
            </a:r>
            <a:r>
              <a:rPr lang="en-US" sz="2400" kern="1200" dirty="0">
                <a:latin typeface="+mj-lt"/>
                <a:ea typeface="+mj-ea"/>
                <a:cs typeface="+mj-cs"/>
              </a:rPr>
              <a:t> create art.</a:t>
            </a:r>
            <a:endParaRPr lang="en-US" sz="2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4" name="Picture 3" descr="A painting of a person with big afro hair&#10;&#10;Description automatically generated">
            <a:extLst>
              <a:ext uri="{FF2B5EF4-FFF2-40B4-BE49-F238E27FC236}">
                <a16:creationId xmlns:a16="http://schemas.microsoft.com/office/drawing/2014/main" id="{CF30AF06-8742-7DC6-97A9-B754EB08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" r="2037"/>
          <a:stretch/>
        </p:blipFill>
        <p:spPr>
          <a:xfrm>
            <a:off x="550863" y="17097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comic page with a person and a castle&#10;&#10;Description automatically generated">
            <a:extLst>
              <a:ext uri="{FF2B5EF4-FFF2-40B4-BE49-F238E27FC236}">
                <a16:creationId xmlns:a16="http://schemas.microsoft.com/office/drawing/2014/main" id="{0C28E36D-DB63-B532-EBA0-A1843883C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7" r="3343"/>
          <a:stretch/>
        </p:blipFill>
        <p:spPr>
          <a:xfrm>
            <a:off x="4312038" y="17097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5" descr="A drawing of a person&amp;#39;s face&#10;&#10;Description automatically generated">
            <a:extLst>
              <a:ext uri="{FF2B5EF4-FFF2-40B4-BE49-F238E27FC236}">
                <a16:creationId xmlns:a16="http://schemas.microsoft.com/office/drawing/2014/main" id="{FD15DC52-9AE9-A9EC-B174-384B4686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55" r="12855"/>
          <a:stretch/>
        </p:blipFill>
        <p:spPr>
          <a:xfrm>
            <a:off x="8070082" y="17097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39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C4DF-14CE-20B1-C5B1-E3660AF3F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to Know...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a typeface="Calibri Light"/>
              <a:cs typeface="Calibri Light"/>
            </a:endParaRPr>
          </a:p>
        </p:txBody>
      </p:sp>
      <p:pic>
        <p:nvPicPr>
          <p:cNvPr id="6" name="Picture 5" descr="A painting of a person&#10;&#10;Description automatically generated">
            <a:extLst>
              <a:ext uri="{FF2B5EF4-FFF2-40B4-BE49-F238E27FC236}">
                <a16:creationId xmlns:a16="http://schemas.microsoft.com/office/drawing/2014/main" id="{BE5BB250-BFA8-3092-05B7-7821F7CD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89" r="10676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7E75C-CEEA-A89A-4F57-B0E7B67EA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126" y="2147357"/>
            <a:ext cx="4297680" cy="41010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1.)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Risk-Taking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Trying something new/unfamiliar.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2.)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Medium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The type of art we use, such as painting, drawing, sculpting, etc.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3.)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Process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The thinking, planning, and doing an artwork.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4.)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Product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The result of the process.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5.)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Execution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The way in which something is done.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7" name="Picture 6" descr="Cartoon of a person with long hair and a sword in a city&#10;&#10;Description automatically generated">
            <a:extLst>
              <a:ext uri="{FF2B5EF4-FFF2-40B4-BE49-F238E27FC236}">
                <a16:creationId xmlns:a16="http://schemas.microsoft.com/office/drawing/2014/main" id="{00BD5931-11D5-0C8C-BA63-CE6B7B4EC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1" r="2739"/>
          <a:stretch/>
        </p:blipFill>
        <p:spPr>
          <a:xfrm>
            <a:off x="8580467" y="10"/>
            <a:ext cx="3616720" cy="6847419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99F9A28-DFC9-E00C-660B-8B6AB3E610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8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ample Notes - Note Taking Skills - Writing Lab Tips and Strategies -  Research Guides at Grace College &amp; Seminary">
            <a:extLst>
              <a:ext uri="{FF2B5EF4-FFF2-40B4-BE49-F238E27FC236}">
                <a16:creationId xmlns:a16="http://schemas.microsoft.com/office/drawing/2014/main" id="{61BC2000-DC10-A8AC-C7A6-2C3BF5910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58" y="131618"/>
            <a:ext cx="5148941" cy="67036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C580FD-9A2D-9610-C25F-1EC773A5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3" y="300446"/>
            <a:ext cx="5505814" cy="17795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Sketchbook</a:t>
            </a:r>
            <a:br>
              <a:rPr lang="en-US" b="1" dirty="0"/>
            </a:br>
            <a:r>
              <a:rPr lang="en-US" b="1" dirty="0"/>
              <a:t>Example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7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hio Maps &amp; Facts - World Atlas">
            <a:extLst>
              <a:ext uri="{FF2B5EF4-FFF2-40B4-BE49-F238E27FC236}">
                <a16:creationId xmlns:a16="http://schemas.microsoft.com/office/drawing/2014/main" id="{256FB015-389B-6152-8A11-356A8AD3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3569677"/>
            <a:ext cx="2743200" cy="2743200"/>
          </a:xfrm>
          <a:prstGeom prst="rect">
            <a:avLst/>
          </a:prstGeom>
        </p:spPr>
      </p:pic>
      <p:pic>
        <p:nvPicPr>
          <p:cNvPr id="4" name="Picture 3" descr="Example Notes - Note Taking Skills - Writing Lab Tips and Strategies -  Research Guides at Grace College &amp; Seminary">
            <a:extLst>
              <a:ext uri="{FF2B5EF4-FFF2-40B4-BE49-F238E27FC236}">
                <a16:creationId xmlns:a16="http://schemas.microsoft.com/office/drawing/2014/main" id="{61BC2000-DC10-A8AC-C7A6-2C3BF5910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58" y="131618"/>
            <a:ext cx="5148941" cy="6703620"/>
          </a:xfrm>
          <a:prstGeom prst="rect">
            <a:avLst/>
          </a:prstGeom>
        </p:spPr>
      </p:pic>
      <p:pic>
        <p:nvPicPr>
          <p:cNvPr id="3" name="Picture 2" descr="Clipart - No-sign">
            <a:extLst>
              <a:ext uri="{FF2B5EF4-FFF2-40B4-BE49-F238E27FC236}">
                <a16:creationId xmlns:a16="http://schemas.microsoft.com/office/drawing/2014/main" id="{7A31FA06-270F-AA3B-6FA7-01284CF52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1" y="342900"/>
            <a:ext cx="6172200" cy="6172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CE5DF5-260E-F540-5685-B729562B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3" y="335615"/>
            <a:ext cx="5505814" cy="44875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b="1" u="sng" dirty="0"/>
              <a:t>BAD</a:t>
            </a:r>
            <a:br>
              <a:rPr lang="en-US" sz="9600" b="1" dirty="0"/>
            </a:br>
            <a:endParaRPr lang="en-US" sz="9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A45D7D-1336-0652-41A5-A81983E9AAA7}"/>
              </a:ext>
            </a:extLst>
          </p:cNvPr>
          <p:cNvSpPr txBox="1">
            <a:spLocks/>
          </p:cNvSpPr>
          <p:nvPr/>
        </p:nvSpPr>
        <p:spPr>
          <a:xfrm>
            <a:off x="291193" y="300446"/>
            <a:ext cx="5505814" cy="1779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Sketchbook</a:t>
            </a:r>
            <a:br>
              <a:rPr lang="en-US" b="1" dirty="0"/>
            </a:br>
            <a:r>
              <a:rPr lang="en-US" b="1" dirty="0"/>
              <a:t>Example</a:t>
            </a:r>
            <a:endParaRPr lang="en-US" dirty="0"/>
          </a:p>
        </p:txBody>
      </p:sp>
      <p:pic>
        <p:nvPicPr>
          <p:cNvPr id="9" name="Picture 8" descr="A face on a toilet&#10;&#10;Description automatically generated">
            <a:extLst>
              <a:ext uri="{FF2B5EF4-FFF2-40B4-BE49-F238E27FC236}">
                <a16:creationId xmlns:a16="http://schemas.microsoft.com/office/drawing/2014/main" id="{2E4E197C-44DB-45FE-F58B-57FDB4AB6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3846" r="34865" b="-276"/>
          <a:stretch/>
        </p:blipFill>
        <p:spPr>
          <a:xfrm>
            <a:off x="9202615" y="845527"/>
            <a:ext cx="2861094" cy="5157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FC80B8-E6E8-061A-4E21-7F507C0D1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377" y="0"/>
            <a:ext cx="2581684" cy="23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rt book on a stand&#10;&#10;Description automatically generated">
            <a:extLst>
              <a:ext uri="{FF2B5EF4-FFF2-40B4-BE49-F238E27FC236}">
                <a16:creationId xmlns:a16="http://schemas.microsoft.com/office/drawing/2014/main" id="{FCE41223-2C3B-5DCB-E2D2-ACC0EA326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78" r="-364" b="9212"/>
          <a:stretch/>
        </p:blipFill>
        <p:spPr>
          <a:xfrm>
            <a:off x="1462090" y="643466"/>
            <a:ext cx="92678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8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ketchbook with drawings on it&#10;&#10;Description automatically generated">
            <a:extLst>
              <a:ext uri="{FF2B5EF4-FFF2-40B4-BE49-F238E27FC236}">
                <a16:creationId xmlns:a16="http://schemas.microsoft.com/office/drawing/2014/main" id="{96AF45EF-3666-FD43-6343-36126476E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6" r="-198" b="5665"/>
          <a:stretch/>
        </p:blipFill>
        <p:spPr>
          <a:xfrm>
            <a:off x="1541253" y="643466"/>
            <a:ext cx="91094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8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1413</TotalTime>
  <Words>227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office theme</vt:lpstr>
      <vt:lpstr>Studio Expectations</vt:lpstr>
      <vt:lpstr>PowerPoint Presentation</vt:lpstr>
      <vt:lpstr>PowerPoint Presentation</vt:lpstr>
      <vt:lpstr>Each sketchbook will contain vocab or information that helps us understand HOW and WHY we create art.</vt:lpstr>
      <vt:lpstr>What to Know...</vt:lpstr>
      <vt:lpstr>Sketchbook Example</vt:lpstr>
      <vt:lpstr>BAD </vt:lpstr>
      <vt:lpstr>PowerPoint Presentation</vt:lpstr>
      <vt:lpstr>PowerPoint Presentation</vt:lpstr>
      <vt:lpstr>PowerPoint Presentation</vt:lpstr>
      <vt:lpstr>PowerPoint Presentation</vt:lpstr>
      <vt:lpstr>Sketchbook 2: Care of the Brush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Fairchild</dc:creator>
  <cp:lastModifiedBy>Tyler Fairchild</cp:lastModifiedBy>
  <cp:revision>318</cp:revision>
  <dcterms:created xsi:type="dcterms:W3CDTF">2013-07-15T20:26:40Z</dcterms:created>
  <dcterms:modified xsi:type="dcterms:W3CDTF">2025-03-04T15:50:33Z</dcterms:modified>
</cp:coreProperties>
</file>